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06" r:id="rId4"/>
  </p:sldMasterIdLst>
  <p:notesMasterIdLst>
    <p:notesMasterId r:id="rId35"/>
  </p:notesMasterIdLst>
  <p:handoutMasterIdLst>
    <p:handoutMasterId r:id="rId36"/>
  </p:handoutMasterIdLst>
  <p:sldIdLst>
    <p:sldId id="256" r:id="rId5"/>
    <p:sldId id="517" r:id="rId6"/>
    <p:sldId id="519" r:id="rId7"/>
    <p:sldId id="518" r:id="rId8"/>
    <p:sldId id="521" r:id="rId9"/>
    <p:sldId id="522" r:id="rId10"/>
    <p:sldId id="523" r:id="rId11"/>
    <p:sldId id="546" r:id="rId12"/>
    <p:sldId id="547" r:id="rId13"/>
    <p:sldId id="548" r:id="rId14"/>
    <p:sldId id="549" r:id="rId15"/>
    <p:sldId id="550" r:id="rId16"/>
    <p:sldId id="551" r:id="rId17"/>
    <p:sldId id="552" r:id="rId18"/>
    <p:sldId id="553" r:id="rId19"/>
    <p:sldId id="554" r:id="rId20"/>
    <p:sldId id="555" r:id="rId21"/>
    <p:sldId id="556" r:id="rId22"/>
    <p:sldId id="557" r:id="rId23"/>
    <p:sldId id="558" r:id="rId24"/>
    <p:sldId id="559" r:id="rId25"/>
    <p:sldId id="561" r:id="rId26"/>
    <p:sldId id="560" r:id="rId27"/>
    <p:sldId id="562" r:id="rId28"/>
    <p:sldId id="563" r:id="rId29"/>
    <p:sldId id="564" r:id="rId30"/>
    <p:sldId id="565" r:id="rId31"/>
    <p:sldId id="566" r:id="rId32"/>
    <p:sldId id="567" r:id="rId33"/>
    <p:sldId id="568" r:id="rId34"/>
  </p:sldIdLst>
  <p:sldSz cx="9144000" cy="6858000" type="screen4x3"/>
  <p:notesSz cx="9928225" cy="6797675"/>
  <p:custDataLst>
    <p:tags r:id="rId37"/>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0"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53939"/>
    <a:srgbClr val="FF8181"/>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59" autoAdjust="0"/>
    <p:restoredTop sz="94646" autoAdjust="0"/>
  </p:normalViewPr>
  <p:slideViewPr>
    <p:cSldViewPr>
      <p:cViewPr varScale="1">
        <p:scale>
          <a:sx n="74" d="100"/>
          <a:sy n="74" d="100"/>
        </p:scale>
        <p:origin x="1428"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gs" Target="tags/tag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953048695072527"/>
          <c:y val="0"/>
          <c:w val="0.78145544214894014"/>
          <c:h val="0.77987890561917472"/>
        </c:manualLayout>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accent6">
                  <a:lumMod val="60000"/>
                  <a:lumOff val="40000"/>
                </a:schemeClr>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lumMod val="60000"/>
                  <a:lumOff val="40000"/>
                </a:schemeClr>
              </a:solidFill>
              <a:ln w="19050">
                <a:solidFill>
                  <a:schemeClr val="lt1"/>
                </a:solidFill>
              </a:ln>
              <a:effectLst/>
            </c:spPr>
          </c:dPt>
          <c:dLbls>
            <c:dLbl>
              <c:idx val="3"/>
              <c:dLblPos val="bestFit"/>
              <c:showLegendKey val="0"/>
              <c:showVal val="0"/>
              <c:showCatName val="0"/>
              <c:showSerName val="0"/>
              <c:showPercent val="1"/>
              <c:showBubbleSize val="0"/>
              <c:extLst>
                <c:ext xmlns:c15="http://schemas.microsoft.com/office/drawing/2012/chart" uri="{CE6537A1-D6FC-4f65-9D91-7224C49458BB}">
                  <c15:layout>
                    <c:manualLayout>
                      <c:w val="0.14665490066321132"/>
                      <c:h val="8.0353979314650159E-2"/>
                    </c:manualLayout>
                  </c15:layout>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dLblPos val="bestFit"/>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A</c:v>
                </c:pt>
                <c:pt idx="1">
                  <c:v>B</c:v>
                </c:pt>
                <c:pt idx="2">
                  <c:v>C</c:v>
                </c:pt>
                <c:pt idx="3">
                  <c:v>D</c:v>
                </c:pt>
              </c:strCache>
            </c:strRef>
          </c:cat>
          <c:val>
            <c:numRef>
              <c:f>Sheet1!$B$2:$B$5</c:f>
              <c:numCache>
                <c:formatCode>General</c:formatCode>
                <c:ptCount val="4"/>
                <c:pt idx="0">
                  <c:v>20</c:v>
                </c:pt>
                <c:pt idx="1">
                  <c:v>50</c:v>
                </c:pt>
                <c:pt idx="2">
                  <c:v>15</c:v>
                </c:pt>
                <c:pt idx="3">
                  <c:v>15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6009380600223165E-2"/>
          <c:y val="0.11398599873508825"/>
          <c:w val="0.91289252884945149"/>
          <c:h val="0.83823920753801151"/>
        </c:manualLayout>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accent6">
                  <a:lumMod val="60000"/>
                  <a:lumOff val="40000"/>
                </a:schemeClr>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lumMod val="60000"/>
                  <a:lumOff val="40000"/>
                </a:schemeClr>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dLblPos val="bestFit"/>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A</c:v>
                </c:pt>
                <c:pt idx="1">
                  <c:v>B</c:v>
                </c:pt>
                <c:pt idx="2">
                  <c:v>C</c:v>
                </c:pt>
                <c:pt idx="3">
                  <c:v>D</c:v>
                </c:pt>
              </c:strCache>
            </c:strRef>
          </c:cat>
          <c:val>
            <c:numRef>
              <c:f>Sheet1!$B$2:$B$5</c:f>
              <c:numCache>
                <c:formatCode>General</c:formatCode>
                <c:ptCount val="4"/>
                <c:pt idx="0">
                  <c:v>35</c:v>
                </c:pt>
                <c:pt idx="1">
                  <c:v>30</c:v>
                </c:pt>
                <c:pt idx="2">
                  <c:v>20</c:v>
                </c:pt>
                <c:pt idx="3">
                  <c:v>15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02/08/2018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9762229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147651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1638185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6257504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8097735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42059992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9036251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3334856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7932468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35188096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825272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18908700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26728626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25119998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24466361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19698983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26321490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28420445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3623745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41471384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2305128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084377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11586258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93504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08798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281862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207291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07495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1594156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27.xml"/><Relationship Id="rId7" Type="http://schemas.openxmlformats.org/officeDocument/2006/relationships/image" Target="../media/image2.jpeg"/><Relationship Id="rId2" Type="http://schemas.openxmlformats.org/officeDocument/2006/relationships/slide" Target="../slides/slide8.xml"/><Relationship Id="rId1" Type="http://schemas.openxmlformats.org/officeDocument/2006/relationships/slideMaster" Target="../slideMasters/slideMaster1.xml"/><Relationship Id="rId6" Type="http://schemas.openxmlformats.org/officeDocument/2006/relationships/slide" Target="../slides/slide19.xml"/><Relationship Id="rId5" Type="http://schemas.openxmlformats.org/officeDocument/2006/relationships/slide" Target="../slides/slide16.xml"/><Relationship Id="rId4" Type="http://schemas.openxmlformats.org/officeDocument/2006/relationships/slide" Target="../slides/slide1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6" y="44624"/>
            <a:ext cx="7382054" cy="615053"/>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176656" y="659677"/>
            <a:ext cx="160540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8.1 –</a:t>
            </a:r>
            <a:r>
              <a:rPr lang="en-GB" sz="1200" b="1" baseline="0" dirty="0" smtClean="0">
                <a:latin typeface="Arial" panose="020B0604020202020204" pitchFamily="34" charset="0"/>
                <a:cs typeface="Arial" panose="020B0604020202020204" pitchFamily="34" charset="0"/>
              </a:rPr>
              <a:t> Market Growth</a:t>
            </a:r>
            <a:endParaRPr lang="en-GB" sz="12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02158" y="659677"/>
            <a:ext cx="911221"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45720" rIns="45720" rtlCol="0" anchor="ctr"/>
          <a:lstStyle/>
          <a:p>
            <a:pPr algn="ctr"/>
            <a:r>
              <a:rPr lang="en-GB" sz="1200" b="1" dirty="0" smtClean="0">
                <a:latin typeface="Arial" panose="020B0604020202020204" pitchFamily="34" charset="0"/>
                <a:cs typeface="Arial" panose="020B0604020202020204" pitchFamily="34" charset="0"/>
              </a:rPr>
              <a:t>Questions</a:t>
            </a:r>
            <a:endParaRPr lang="en-GB" sz="1200"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845341" y="659677"/>
            <a:ext cx="1505501"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8.2 – Segmentation</a:t>
            </a:r>
            <a:endParaRPr lang="en-GB" sz="1200" b="1" dirty="0">
              <a:latin typeface="Arial" panose="020B0604020202020204" pitchFamily="34" charset="0"/>
              <a:cs typeface="Arial" panose="020B0604020202020204" pitchFamily="34" charset="0"/>
            </a:endParaRPr>
          </a:p>
        </p:txBody>
      </p:sp>
      <p:sp>
        <p:nvSpPr>
          <p:cNvPr id="8" name="Round Same Side Corner Rectangle 7">
            <a:hlinkClick r:id="rId5" action="ppaction://hlinksldjump"/>
          </p:cNvPr>
          <p:cNvSpPr/>
          <p:nvPr userDrawn="1"/>
        </p:nvSpPr>
        <p:spPr>
          <a:xfrm>
            <a:off x="4422851" y="659677"/>
            <a:ext cx="130127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8.3 – Groupings</a:t>
            </a:r>
            <a:endParaRPr lang="en-GB" sz="12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5796136" y="659677"/>
            <a:ext cx="93610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8.4 – Niche</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1016867"/>
            <a:ext cx="8787383" cy="5724501"/>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172400" y="38174"/>
            <a:ext cx="936104" cy="89905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hyperlink" Target="https://www.theguardian.com/environment/2010/jan/28/fair-trade-ethical-livin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hyperlink" Target="https://www.theguardian.com/environment/2010/jan/28/fair-trade-ethical-living"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https://www.theguardian.com/business/2014/dec/22/kingfisher-china-diy-bq" TargetMode="External"/><Relationship Id="rId5" Type="http://schemas.openxmlformats.org/officeDocument/2006/relationships/image" Target="../media/image20.jpeg"/><Relationship Id="rId4" Type="http://schemas.openxmlformats.org/officeDocument/2006/relationships/image" Target="../media/image19.jpeg"/></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s://www.theguardian.com/business/2014/dec/22/kingfisher-china-diy-bq" TargetMode="External"/><Relationship Id="rId5" Type="http://schemas.openxmlformats.org/officeDocument/2006/relationships/image" Target="../media/image20.jpeg"/><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24.png"/><Relationship Id="rId4" Type="http://schemas.openxmlformats.org/officeDocument/2006/relationships/image" Target="../media/image23.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Resources/Chapter%2008%20-%20Exam%20Questions%202.docx"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Resources/Chapter%2008%20-%20Exam%20Questions%202.docx"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Resources/Chapter%2008%20-%20Exam%20Questions%202.docx"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Resources/Chapter%2008%20-%20Exam%20Questions%202.docx"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394228"/>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Aft>
                <a:spcPts val="400"/>
              </a:spcAft>
            </a:pPr>
            <a:r>
              <a:rPr lang="en-GB"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 Developing New Business Ideas</a:t>
            </a:r>
          </a:p>
          <a:p>
            <a:pPr>
              <a:spcAft>
                <a:spcPts val="400"/>
              </a:spcAft>
            </a:pPr>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Chapter 08 – Is There a Market for the Business Idea?</a:t>
            </a:r>
            <a:endParaRPr lang="en-GB"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1" name="TextBox 10"/>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AS Business </a:t>
            </a:r>
            <a:r>
              <a:rPr lang="en-GB" sz="3200" b="1" dirty="0" err="1" smtClean="0">
                <a:solidFill>
                  <a:schemeClr val="tx1">
                    <a:lumMod val="50000"/>
                    <a:lumOff val="50000"/>
                  </a:schemeClr>
                </a:solidFill>
              </a:rPr>
              <a:t>EdExcel</a:t>
            </a:r>
            <a:endParaRPr lang="en-GB" sz="3200" b="1" dirty="0" smtClean="0">
              <a:solidFill>
                <a:schemeClr val="tx1">
                  <a:lumMod val="50000"/>
                  <a:lumOff val="50000"/>
                </a:schemeClr>
              </a:solidFill>
            </a:endParaRPr>
          </a:p>
          <a:p>
            <a:pPr algn="r"/>
            <a:r>
              <a:rPr lang="en-GB" sz="3200" b="1" dirty="0" smtClean="0">
                <a:solidFill>
                  <a:schemeClr val="tx1">
                    <a:lumMod val="50000"/>
                    <a:lumOff val="50000"/>
                  </a:schemeClr>
                </a:solidFill>
              </a:rPr>
              <a:t>2018-20</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Year 12</a:t>
            </a:r>
            <a:endParaRPr lang="en-GB" sz="3600" b="1" dirty="0">
              <a:solidFill>
                <a:schemeClr val="tx1">
                  <a:lumMod val="50000"/>
                  <a:lumOff val="50000"/>
                </a:schemeClr>
              </a:solidFill>
            </a:endParaRP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9" y="284368"/>
            <a:ext cx="1656183" cy="1590626"/>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632311"/>
          </a:xfrm>
          <a:prstGeom prst="rect">
            <a:avLst/>
          </a:prstGeom>
        </p:spPr>
        <p:txBody>
          <a:bodyPr wrap="square">
            <a:spAutoFit/>
          </a:bodyPr>
          <a:lstStyle/>
          <a:p>
            <a:pPr marL="398463" indent="-398463">
              <a:buClr>
                <a:schemeClr val="accent6">
                  <a:lumMod val="50000"/>
                </a:schemeClr>
              </a:buClr>
              <a:buFont typeface="Wingdings 3" panose="05040102010807070707" pitchFamily="18" charset="2"/>
              <a:buChar char=""/>
            </a:pPr>
            <a:r>
              <a:rPr lang="en-US" sz="2400" dirty="0"/>
              <a:t>The </a:t>
            </a:r>
            <a:r>
              <a:rPr lang="en-US" sz="2400" b="1" dirty="0">
                <a:solidFill>
                  <a:srgbClr val="FF0000"/>
                </a:solidFill>
              </a:rPr>
              <a:t>market share </a:t>
            </a:r>
            <a:r>
              <a:rPr lang="en-US" sz="2400" dirty="0"/>
              <a:t>of a business is their sales (£) as a percentage of the overall market. For example, in October 2010 the UK clothing market was estimated to be worth £25.2bn. Primark's sales were £2.57bn so it had a 10.2% share of the market.</a:t>
            </a:r>
          </a:p>
          <a:p>
            <a:pPr marL="398463" indent="-398463">
              <a:buClr>
                <a:schemeClr val="accent6">
                  <a:lumMod val="50000"/>
                </a:schemeClr>
              </a:buClr>
              <a:buFont typeface="Wingdings 3" panose="05040102010807070707" pitchFamily="18" charset="2"/>
              <a:buChar char=""/>
            </a:pPr>
            <a:r>
              <a:rPr lang="en-US" sz="2400" dirty="0"/>
              <a:t>The business which has the greatest market share is called the </a:t>
            </a:r>
            <a:r>
              <a:rPr lang="en-US" sz="2400" b="1" dirty="0">
                <a:solidFill>
                  <a:srgbClr val="FF0000"/>
                </a:solidFill>
              </a:rPr>
              <a:t>market leader</a:t>
            </a:r>
            <a:r>
              <a:rPr lang="en-US" sz="2400" dirty="0"/>
              <a:t>. In markets with very few businesses you might need 40-50% to be the market leader, but when there are lots of small firms in the market, the market leader can have a much smaller market share. </a:t>
            </a:r>
            <a:endParaRPr lang="en-US" sz="2400" dirty="0" smtClean="0"/>
          </a:p>
          <a:p>
            <a:pPr marL="398463" indent="-398463">
              <a:buClr>
                <a:schemeClr val="accent6">
                  <a:lumMod val="50000"/>
                </a:schemeClr>
              </a:buClr>
              <a:buFont typeface="Wingdings 3" panose="05040102010807070707" pitchFamily="18" charset="2"/>
              <a:buChar char=""/>
            </a:pPr>
            <a:r>
              <a:rPr lang="en-US" sz="2400" dirty="0" smtClean="0"/>
              <a:t>E.g. </a:t>
            </a:r>
            <a:r>
              <a:rPr lang="en-US" sz="2400" dirty="0"/>
              <a:t>the UK hairdressing market is made up mainly of thousands of individual salons with one or two national chains such as Toni and Guy, who will be market leaders but have a very small market share of hairdressing nationally.</a:t>
            </a:r>
          </a:p>
        </p:txBody>
      </p:sp>
      <p:sp>
        <p:nvSpPr>
          <p:cNvPr id="6" name="Title 1"/>
          <p:cNvSpPr>
            <a:spLocks noGrp="1"/>
          </p:cNvSpPr>
          <p:nvPr>
            <p:ph type="title"/>
          </p:nvPr>
        </p:nvSpPr>
        <p:spPr>
          <a:xfrm>
            <a:off x="35496" y="72008"/>
            <a:ext cx="7704856" cy="548680"/>
          </a:xfrm>
        </p:spPr>
        <p:txBody>
          <a:bodyPr>
            <a:noAutofit/>
          </a:bodyPr>
          <a:lstStyle/>
          <a:p>
            <a:r>
              <a:rPr lang="en-GB" sz="4000" b="1" dirty="0" smtClean="0"/>
              <a:t>8.1 – Market Share</a:t>
            </a:r>
          </a:p>
        </p:txBody>
      </p:sp>
      <p:sp>
        <p:nvSpPr>
          <p:cNvPr id="7" name="Round Same Side Corner Rectangle 6">
            <a:hlinkClick r:id="" action="ppaction://noaction"/>
          </p:cNvPr>
          <p:cNvSpPr/>
          <p:nvPr/>
        </p:nvSpPr>
        <p:spPr>
          <a:xfrm>
            <a:off x="680424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45</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42346539"/>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5256584" cy="5693866"/>
          </a:xfrm>
          <a:prstGeom prst="rect">
            <a:avLst/>
          </a:prstGeom>
        </p:spPr>
        <p:txBody>
          <a:bodyPr wrap="square">
            <a:spAutoFit/>
          </a:bodyPr>
          <a:lstStyle/>
          <a:p>
            <a:pPr marL="398463" indent="-398463">
              <a:buClr>
                <a:schemeClr val="accent6">
                  <a:lumMod val="50000"/>
                </a:schemeClr>
              </a:buClr>
              <a:buFont typeface="Wingdings 3" panose="05040102010807070707" pitchFamily="18" charset="2"/>
              <a:buChar char=""/>
            </a:pPr>
            <a:r>
              <a:rPr lang="en-US" sz="2600" dirty="0"/>
              <a:t>Market growth is an increase in market size, normally expressed as a percentage. Market growth indicates that demand for the product is increasing. </a:t>
            </a:r>
            <a:endParaRPr lang="en-US" sz="2600" dirty="0" smtClean="0"/>
          </a:p>
          <a:p>
            <a:pPr marL="398463" indent="-398463">
              <a:buClr>
                <a:schemeClr val="accent6">
                  <a:lumMod val="50000"/>
                </a:schemeClr>
              </a:buClr>
              <a:buFont typeface="Wingdings 3" panose="05040102010807070707" pitchFamily="18" charset="2"/>
              <a:buChar char=""/>
            </a:pPr>
            <a:r>
              <a:rPr lang="en-US" sz="2600" dirty="0" smtClean="0"/>
              <a:t>Market </a:t>
            </a:r>
            <a:r>
              <a:rPr lang="en-US" sz="2600" dirty="0"/>
              <a:t>growth can be rapid if the product is completely new and people want it but can be slow or static when the product is well </a:t>
            </a:r>
            <a:r>
              <a:rPr lang="en-US" sz="2600" dirty="0" smtClean="0"/>
              <a:t>established.</a:t>
            </a:r>
          </a:p>
          <a:p>
            <a:pPr marL="398463" indent="-398463">
              <a:buClr>
                <a:schemeClr val="accent6">
                  <a:lumMod val="50000"/>
                </a:schemeClr>
              </a:buClr>
              <a:buFont typeface="Wingdings 3" panose="05040102010807070707" pitchFamily="18" charset="2"/>
              <a:buChar char=""/>
            </a:pPr>
            <a:r>
              <a:rPr lang="en-US" sz="2600" dirty="0" smtClean="0"/>
              <a:t>Market </a:t>
            </a:r>
            <a:r>
              <a:rPr lang="en-US" sz="2600" dirty="0"/>
              <a:t>growth will be negative when demand for the product is falling.</a:t>
            </a:r>
          </a:p>
        </p:txBody>
      </p:sp>
      <p:sp>
        <p:nvSpPr>
          <p:cNvPr id="6" name="Title 1"/>
          <p:cNvSpPr>
            <a:spLocks noGrp="1"/>
          </p:cNvSpPr>
          <p:nvPr>
            <p:ph type="title"/>
          </p:nvPr>
        </p:nvSpPr>
        <p:spPr>
          <a:xfrm>
            <a:off x="35496" y="72008"/>
            <a:ext cx="7704856" cy="548680"/>
          </a:xfrm>
        </p:spPr>
        <p:txBody>
          <a:bodyPr>
            <a:noAutofit/>
          </a:bodyPr>
          <a:lstStyle/>
          <a:p>
            <a:r>
              <a:rPr lang="en-GB" sz="4000" b="1" dirty="0" smtClean="0"/>
              <a:t>8.1 – Market Growth</a:t>
            </a:r>
          </a:p>
        </p:txBody>
      </p:sp>
      <p:sp>
        <p:nvSpPr>
          <p:cNvPr id="7" name="Round Same Side Corner Rectangle 6">
            <a:hlinkClick r:id="" action="ppaction://noaction"/>
          </p:cNvPr>
          <p:cNvSpPr/>
          <p:nvPr/>
        </p:nvSpPr>
        <p:spPr>
          <a:xfrm>
            <a:off x="680424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46</a:t>
            </a:r>
            <a:endParaRPr lang="en-GB" sz="1200" b="1" dirty="0">
              <a:latin typeface="Arial" panose="020B0604020202020204" pitchFamily="34" charset="0"/>
              <a:cs typeface="Arial" panose="020B0604020202020204" pitchFamily="34" charset="0"/>
            </a:endParaRPr>
          </a:p>
        </p:txBody>
      </p:sp>
      <p:sp>
        <p:nvSpPr>
          <p:cNvPr id="3" name="Oval 2"/>
          <p:cNvSpPr/>
          <p:nvPr/>
        </p:nvSpPr>
        <p:spPr>
          <a:xfrm>
            <a:off x="5148064" y="1110228"/>
            <a:ext cx="3686924" cy="3686924"/>
          </a:xfrm>
          <a:prstGeom prst="ellipse">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5372355" y="1461883"/>
            <a:ext cx="3286805" cy="3286805"/>
          </a:xfrm>
          <a:prstGeom prst="ellipse">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5662564" y="1893931"/>
            <a:ext cx="2795215" cy="2795215"/>
          </a:xfrm>
          <a:prstGeom prst="ellipse">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6220146" y="3062038"/>
            <a:ext cx="1693908" cy="1693908"/>
          </a:xfrm>
          <a:prstGeom prst="ellipse">
            <a:avLst/>
          </a:prstGeom>
          <a:solidFill>
            <a:schemeClr val="accent5">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6393069" y="3724326"/>
            <a:ext cx="1479892" cy="369332"/>
          </a:xfrm>
          <a:prstGeom prst="rect">
            <a:avLst/>
          </a:prstGeom>
          <a:noFill/>
        </p:spPr>
        <p:txBody>
          <a:bodyPr wrap="none" rtlCol="0">
            <a:spAutoFit/>
          </a:bodyPr>
          <a:lstStyle/>
          <a:p>
            <a:r>
              <a:rPr lang="en-GB" b="1" dirty="0" smtClean="0"/>
              <a:t>2008 - </a:t>
            </a:r>
            <a:r>
              <a:rPr lang="en-GB" b="1" dirty="0" smtClean="0">
                <a:latin typeface="Arial" panose="020B0604020202020204" pitchFamily="34" charset="0"/>
                <a:cs typeface="Arial" panose="020B0604020202020204" pitchFamily="34" charset="0"/>
              </a:rPr>
              <a:t>£40m</a:t>
            </a:r>
            <a:endParaRPr lang="en-GB" b="1" dirty="0"/>
          </a:p>
        </p:txBody>
      </p:sp>
      <p:sp>
        <p:nvSpPr>
          <p:cNvPr id="11" name="TextBox 10"/>
          <p:cNvSpPr txBox="1"/>
          <p:nvPr/>
        </p:nvSpPr>
        <p:spPr>
          <a:xfrm>
            <a:off x="6352864" y="2445775"/>
            <a:ext cx="1620957" cy="369332"/>
          </a:xfrm>
          <a:prstGeom prst="rect">
            <a:avLst/>
          </a:prstGeom>
          <a:noFill/>
        </p:spPr>
        <p:txBody>
          <a:bodyPr wrap="none" rtlCol="0">
            <a:spAutoFit/>
          </a:bodyPr>
          <a:lstStyle/>
          <a:p>
            <a:r>
              <a:rPr lang="en-GB" b="1" dirty="0" smtClean="0"/>
              <a:t>2009 - </a:t>
            </a:r>
            <a:r>
              <a:rPr lang="en-GB" b="1" dirty="0" smtClean="0">
                <a:latin typeface="Arial" panose="020B0604020202020204" pitchFamily="34" charset="0"/>
                <a:cs typeface="Arial" panose="020B0604020202020204" pitchFamily="34" charset="0"/>
              </a:rPr>
              <a:t>£170m</a:t>
            </a:r>
            <a:endParaRPr lang="en-GB" b="1" dirty="0"/>
          </a:p>
        </p:txBody>
      </p:sp>
      <p:sp>
        <p:nvSpPr>
          <p:cNvPr id="12" name="TextBox 11"/>
          <p:cNvSpPr txBox="1"/>
          <p:nvPr/>
        </p:nvSpPr>
        <p:spPr>
          <a:xfrm>
            <a:off x="6317956" y="1573786"/>
            <a:ext cx="1620957" cy="369332"/>
          </a:xfrm>
          <a:prstGeom prst="rect">
            <a:avLst/>
          </a:prstGeom>
          <a:noFill/>
        </p:spPr>
        <p:txBody>
          <a:bodyPr wrap="none" rtlCol="0">
            <a:spAutoFit/>
          </a:bodyPr>
          <a:lstStyle/>
          <a:p>
            <a:r>
              <a:rPr lang="en-GB" b="1" dirty="0" smtClean="0"/>
              <a:t>2010 - </a:t>
            </a:r>
            <a:r>
              <a:rPr lang="en-GB" b="1" dirty="0" smtClean="0">
                <a:latin typeface="Arial" panose="020B0604020202020204" pitchFamily="34" charset="0"/>
                <a:cs typeface="Arial" panose="020B0604020202020204" pitchFamily="34" charset="0"/>
              </a:rPr>
              <a:t>£175m</a:t>
            </a:r>
            <a:endParaRPr lang="en-GB" b="1" dirty="0"/>
          </a:p>
        </p:txBody>
      </p:sp>
      <p:sp>
        <p:nvSpPr>
          <p:cNvPr id="13" name="TextBox 12"/>
          <p:cNvSpPr txBox="1"/>
          <p:nvPr/>
        </p:nvSpPr>
        <p:spPr>
          <a:xfrm>
            <a:off x="6255756" y="1141051"/>
            <a:ext cx="1608197" cy="369332"/>
          </a:xfrm>
          <a:prstGeom prst="rect">
            <a:avLst/>
          </a:prstGeom>
          <a:noFill/>
        </p:spPr>
        <p:txBody>
          <a:bodyPr wrap="none" rtlCol="0">
            <a:spAutoFit/>
          </a:bodyPr>
          <a:lstStyle/>
          <a:p>
            <a:r>
              <a:rPr lang="en-GB" b="1" dirty="0" smtClean="0"/>
              <a:t>2011 - </a:t>
            </a:r>
            <a:r>
              <a:rPr lang="en-GB" b="1" dirty="0" smtClean="0">
                <a:latin typeface="Arial" panose="020B0604020202020204" pitchFamily="34" charset="0"/>
                <a:cs typeface="Arial" panose="020B0604020202020204" pitchFamily="34" charset="0"/>
              </a:rPr>
              <a:t>£185m</a:t>
            </a:r>
            <a:endParaRPr lang="en-GB" b="1" dirty="0"/>
          </a:p>
        </p:txBody>
      </p:sp>
      <p:sp>
        <p:nvSpPr>
          <p:cNvPr id="5" name="TextBox 4"/>
          <p:cNvSpPr txBox="1"/>
          <p:nvPr/>
        </p:nvSpPr>
        <p:spPr>
          <a:xfrm>
            <a:off x="5940152" y="4811668"/>
            <a:ext cx="2739492" cy="1569660"/>
          </a:xfrm>
          <a:prstGeom prst="rect">
            <a:avLst/>
          </a:prstGeom>
          <a:noFill/>
        </p:spPr>
        <p:txBody>
          <a:bodyPr wrap="square" rtlCol="0">
            <a:spAutoFit/>
          </a:bodyPr>
          <a:lstStyle/>
          <a:p>
            <a:pPr algn="ctr"/>
            <a:r>
              <a:rPr lang="en-GB" sz="2400" dirty="0" smtClean="0"/>
              <a:t>Notice, after rapid growth, the market grows much more slowly from 2010</a:t>
            </a:r>
            <a:endParaRPr lang="en-GB" sz="2400" dirty="0"/>
          </a:p>
        </p:txBody>
      </p:sp>
    </p:spTree>
    <p:extLst>
      <p:ext uri="{BB962C8B-B14F-4D97-AF65-F5344CB8AC3E}">
        <p14:creationId xmlns:p14="http://schemas.microsoft.com/office/powerpoint/2010/main" val="2491783455"/>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5328592" cy="5632311"/>
          </a:xfrm>
          <a:prstGeom prst="rect">
            <a:avLst/>
          </a:prstGeom>
        </p:spPr>
        <p:txBody>
          <a:bodyPr wrap="square">
            <a:spAutoFit/>
          </a:bodyPr>
          <a:lstStyle/>
          <a:p>
            <a:pPr marL="347663" indent="-347663">
              <a:buClr>
                <a:schemeClr val="accent6">
                  <a:lumMod val="50000"/>
                </a:schemeClr>
              </a:buClr>
              <a:buFont typeface="Wingdings 3" panose="05040102010807070707" pitchFamily="18" charset="2"/>
              <a:buChar char=""/>
            </a:pPr>
            <a:r>
              <a:rPr lang="en-US" sz="2000" dirty="0"/>
              <a:t>Businesses are sometimes falsely pre-occupied with market share when they should be looking at market growth. </a:t>
            </a:r>
            <a:endParaRPr lang="en-US" sz="2000" dirty="0" smtClean="0"/>
          </a:p>
          <a:p>
            <a:pPr marL="347663" indent="-347663">
              <a:buClr>
                <a:schemeClr val="accent6">
                  <a:lumMod val="50000"/>
                </a:schemeClr>
              </a:buClr>
              <a:buFont typeface="Wingdings 3" panose="05040102010807070707" pitchFamily="18" charset="2"/>
              <a:buChar char=""/>
            </a:pPr>
            <a:r>
              <a:rPr lang="en-US" sz="2000" dirty="0" smtClean="0"/>
              <a:t>A </a:t>
            </a:r>
            <a:r>
              <a:rPr lang="en-US" sz="2000" dirty="0"/>
              <a:t>business can have an increasing market share but actually be receiving less sales revenue if the market is experiencing negative growth. This is shown diagrammatically </a:t>
            </a:r>
            <a:r>
              <a:rPr lang="en-US" sz="2000" dirty="0" smtClean="0"/>
              <a:t>on the right:</a:t>
            </a:r>
          </a:p>
          <a:p>
            <a:pPr marL="347663" indent="-347663">
              <a:buClr>
                <a:schemeClr val="accent6">
                  <a:lumMod val="50000"/>
                </a:schemeClr>
              </a:buClr>
              <a:buFont typeface="Wingdings 3" panose="05040102010807070707" pitchFamily="18" charset="2"/>
              <a:buChar char=""/>
            </a:pPr>
            <a:endParaRPr lang="en-US" sz="2000" dirty="0"/>
          </a:p>
          <a:p>
            <a:pPr marL="347663" indent="-347663">
              <a:buClr>
                <a:schemeClr val="accent6">
                  <a:lumMod val="50000"/>
                </a:schemeClr>
              </a:buClr>
              <a:buFont typeface="Wingdings 3" panose="05040102010807070707" pitchFamily="18" charset="2"/>
              <a:buChar char=""/>
            </a:pPr>
            <a:r>
              <a:rPr lang="en-US" sz="2000" dirty="0" smtClean="0"/>
              <a:t>Over </a:t>
            </a:r>
            <a:r>
              <a:rPr lang="en-US" sz="2000" dirty="0"/>
              <a:t>two years business A has grown its market share by 15% (mostly at the expense of business B) but in that time the market has halved in size. Therefore, despite an increase in market share, revenues have actually fallen. Business B has presumably reduced its commitment to this market (given its fall in size) and set up in a new one.</a:t>
            </a:r>
            <a:r>
              <a:rPr lang="en-US" sz="2000" dirty="0" smtClean="0"/>
              <a:t> </a:t>
            </a:r>
            <a:endParaRPr lang="en-US" sz="2000" dirty="0"/>
          </a:p>
        </p:txBody>
      </p:sp>
      <p:sp>
        <p:nvSpPr>
          <p:cNvPr id="6" name="Title 1"/>
          <p:cNvSpPr>
            <a:spLocks noGrp="1"/>
          </p:cNvSpPr>
          <p:nvPr>
            <p:ph type="title"/>
          </p:nvPr>
        </p:nvSpPr>
        <p:spPr>
          <a:xfrm>
            <a:off x="35496" y="72008"/>
            <a:ext cx="7704856" cy="548680"/>
          </a:xfrm>
        </p:spPr>
        <p:txBody>
          <a:bodyPr>
            <a:noAutofit/>
          </a:bodyPr>
          <a:lstStyle/>
          <a:p>
            <a:r>
              <a:rPr lang="en-GB" sz="4000" b="1" dirty="0" smtClean="0"/>
              <a:t>8.1 – Market Growth</a:t>
            </a:r>
          </a:p>
        </p:txBody>
      </p:sp>
      <p:sp>
        <p:nvSpPr>
          <p:cNvPr id="7" name="Round Same Side Corner Rectangle 6">
            <a:hlinkClick r:id="" action="ppaction://noaction"/>
          </p:cNvPr>
          <p:cNvSpPr/>
          <p:nvPr/>
        </p:nvSpPr>
        <p:spPr>
          <a:xfrm>
            <a:off x="680424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46</a:t>
            </a:r>
            <a:endParaRPr lang="en-GB" sz="1200" b="1" dirty="0">
              <a:latin typeface="Arial" panose="020B0604020202020204" pitchFamily="34" charset="0"/>
              <a:cs typeface="Arial" panose="020B0604020202020204" pitchFamily="34" charset="0"/>
            </a:endParaRPr>
          </a:p>
        </p:txBody>
      </p:sp>
      <p:sp>
        <p:nvSpPr>
          <p:cNvPr id="5" name="TextBox 4"/>
          <p:cNvSpPr txBox="1"/>
          <p:nvPr/>
        </p:nvSpPr>
        <p:spPr>
          <a:xfrm>
            <a:off x="5436096" y="3789040"/>
            <a:ext cx="3171540" cy="646331"/>
          </a:xfrm>
          <a:prstGeom prst="rect">
            <a:avLst/>
          </a:prstGeom>
          <a:noFill/>
        </p:spPr>
        <p:txBody>
          <a:bodyPr wrap="square" rtlCol="0">
            <a:spAutoFit/>
          </a:bodyPr>
          <a:lstStyle/>
          <a:p>
            <a:pPr algn="ctr"/>
            <a:r>
              <a:rPr lang="en-GB" b="1" dirty="0" smtClean="0"/>
              <a:t>Market Share 2009</a:t>
            </a:r>
          </a:p>
          <a:p>
            <a:pPr algn="ctr"/>
            <a:r>
              <a:rPr lang="en-GB" dirty="0" smtClean="0"/>
              <a:t>(market size = </a:t>
            </a:r>
            <a:r>
              <a:rPr lang="en-GB" dirty="0" smtClean="0">
                <a:latin typeface="Arial" panose="020B0604020202020204" pitchFamily="34" charset="0"/>
                <a:cs typeface="Arial" panose="020B0604020202020204" pitchFamily="34" charset="0"/>
              </a:rPr>
              <a:t>£20m)</a:t>
            </a:r>
            <a:endParaRPr lang="en-GB" dirty="0"/>
          </a:p>
        </p:txBody>
      </p:sp>
      <p:graphicFrame>
        <p:nvGraphicFramePr>
          <p:cNvPr id="17" name="Chart 16"/>
          <p:cNvGraphicFramePr/>
          <p:nvPr>
            <p:extLst>
              <p:ext uri="{D42A27DB-BD31-4B8C-83A1-F6EECF244321}">
                <p14:modId xmlns:p14="http://schemas.microsoft.com/office/powerpoint/2010/main" val="1880478801"/>
              </p:ext>
            </p:extLst>
          </p:nvPr>
        </p:nvGraphicFramePr>
        <p:xfrm>
          <a:off x="5220072" y="1196752"/>
          <a:ext cx="3312368" cy="3319064"/>
        </p:xfrm>
        <a:graphic>
          <a:graphicData uri="http://schemas.openxmlformats.org/drawingml/2006/chart">
            <c:chart xmlns:c="http://schemas.openxmlformats.org/drawingml/2006/chart" xmlns:r="http://schemas.openxmlformats.org/officeDocument/2006/relationships" r:id="rId3"/>
          </a:graphicData>
        </a:graphic>
      </p:graphicFrame>
      <p:sp>
        <p:nvSpPr>
          <p:cNvPr id="18" name="TextBox 17"/>
          <p:cNvSpPr txBox="1"/>
          <p:nvPr/>
        </p:nvSpPr>
        <p:spPr>
          <a:xfrm>
            <a:off x="5436096" y="6023029"/>
            <a:ext cx="3171540" cy="646331"/>
          </a:xfrm>
          <a:prstGeom prst="rect">
            <a:avLst/>
          </a:prstGeom>
          <a:noFill/>
        </p:spPr>
        <p:txBody>
          <a:bodyPr wrap="square" rtlCol="0">
            <a:spAutoFit/>
          </a:bodyPr>
          <a:lstStyle/>
          <a:p>
            <a:pPr algn="ctr"/>
            <a:r>
              <a:rPr lang="en-GB" b="1" dirty="0" smtClean="0"/>
              <a:t>Market Share 2011</a:t>
            </a:r>
          </a:p>
          <a:p>
            <a:pPr algn="ctr"/>
            <a:r>
              <a:rPr lang="en-GB" dirty="0" smtClean="0"/>
              <a:t>(market size = </a:t>
            </a:r>
            <a:r>
              <a:rPr lang="en-GB" dirty="0" smtClean="0">
                <a:latin typeface="Arial" panose="020B0604020202020204" pitchFamily="34" charset="0"/>
                <a:cs typeface="Arial" panose="020B0604020202020204" pitchFamily="34" charset="0"/>
              </a:rPr>
              <a:t>£10m)</a:t>
            </a:r>
            <a:endParaRPr lang="en-GB" dirty="0"/>
          </a:p>
        </p:txBody>
      </p:sp>
      <p:graphicFrame>
        <p:nvGraphicFramePr>
          <p:cNvPr id="19" name="Chart 18"/>
          <p:cNvGraphicFramePr/>
          <p:nvPr>
            <p:extLst>
              <p:ext uri="{D42A27DB-BD31-4B8C-83A1-F6EECF244321}">
                <p14:modId xmlns:p14="http://schemas.microsoft.com/office/powerpoint/2010/main" val="8105970"/>
              </p:ext>
            </p:extLst>
          </p:nvPr>
        </p:nvGraphicFramePr>
        <p:xfrm>
          <a:off x="6160958" y="4216416"/>
          <a:ext cx="1656184" cy="187890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72283738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1938992"/>
          </a:xfrm>
          <a:prstGeom prst="rect">
            <a:avLst/>
          </a:prstGeom>
        </p:spPr>
        <p:txBody>
          <a:bodyPr wrap="square">
            <a:spAutoFit/>
          </a:bodyPr>
          <a:lstStyle/>
          <a:p>
            <a:pPr marL="398463" indent="-398463">
              <a:buClr>
                <a:schemeClr val="accent6">
                  <a:lumMod val="50000"/>
                </a:schemeClr>
              </a:buClr>
              <a:buFont typeface="Wingdings 3" panose="05040102010807070707" pitchFamily="18" charset="2"/>
              <a:buChar char=""/>
            </a:pPr>
            <a:r>
              <a:rPr lang="en-US" sz="2400" b="1" dirty="0">
                <a:solidFill>
                  <a:srgbClr val="FF0000"/>
                </a:solidFill>
              </a:rPr>
              <a:t>Market size</a:t>
            </a:r>
            <a:r>
              <a:rPr lang="en-US" sz="2400" dirty="0">
                <a:solidFill>
                  <a:srgbClr val="FF0000"/>
                </a:solidFill>
              </a:rPr>
              <a:t> </a:t>
            </a:r>
            <a:r>
              <a:rPr lang="en-US" sz="2400" dirty="0"/>
              <a:t>is measured either by the total value or the total volume of goods sold in the market. </a:t>
            </a:r>
            <a:endParaRPr lang="en-US" sz="2400" dirty="0" smtClean="0"/>
          </a:p>
          <a:p>
            <a:pPr marL="398463" indent="-398463">
              <a:buClr>
                <a:schemeClr val="accent6">
                  <a:lumMod val="50000"/>
                </a:schemeClr>
              </a:buClr>
              <a:buFont typeface="Wingdings 3" panose="05040102010807070707" pitchFamily="18" charset="2"/>
              <a:buChar char=""/>
            </a:pPr>
            <a:r>
              <a:rPr lang="en-US" sz="2400" b="1" dirty="0" smtClean="0">
                <a:solidFill>
                  <a:srgbClr val="FF0000"/>
                </a:solidFill>
              </a:rPr>
              <a:t>Market </a:t>
            </a:r>
            <a:r>
              <a:rPr lang="en-US" sz="2400" b="1" dirty="0">
                <a:solidFill>
                  <a:srgbClr val="FF0000"/>
                </a:solidFill>
              </a:rPr>
              <a:t>share</a:t>
            </a:r>
            <a:r>
              <a:rPr lang="en-US" sz="2400" dirty="0">
                <a:solidFill>
                  <a:srgbClr val="FF0000"/>
                </a:solidFill>
              </a:rPr>
              <a:t> </a:t>
            </a:r>
            <a:r>
              <a:rPr lang="en-US" sz="2400" dirty="0"/>
              <a:t>is shown by the percentage of the market that the individual business sells to. </a:t>
            </a:r>
            <a:endParaRPr lang="en-US" sz="2400" dirty="0" smtClean="0"/>
          </a:p>
          <a:p>
            <a:pPr marL="398463" indent="-398463">
              <a:buClr>
                <a:schemeClr val="accent6">
                  <a:lumMod val="50000"/>
                </a:schemeClr>
              </a:buClr>
              <a:buFont typeface="Wingdings 3" panose="05040102010807070707" pitchFamily="18" charset="2"/>
              <a:buChar char=""/>
            </a:pPr>
            <a:r>
              <a:rPr lang="en-US" sz="2400" b="1" dirty="0" smtClean="0">
                <a:solidFill>
                  <a:srgbClr val="FF0000"/>
                </a:solidFill>
              </a:rPr>
              <a:t>Market </a:t>
            </a:r>
            <a:r>
              <a:rPr lang="en-US" sz="2400" b="1" dirty="0">
                <a:solidFill>
                  <a:srgbClr val="FF0000"/>
                </a:solidFill>
              </a:rPr>
              <a:t>growth</a:t>
            </a:r>
            <a:r>
              <a:rPr lang="en-US" sz="2400" dirty="0">
                <a:solidFill>
                  <a:srgbClr val="FF0000"/>
                </a:solidFill>
              </a:rPr>
              <a:t> </a:t>
            </a:r>
            <a:r>
              <a:rPr lang="en-US" sz="2400" dirty="0"/>
              <a:t>is an increase in the size of a market</a:t>
            </a:r>
            <a:r>
              <a:rPr lang="en-US" sz="2400" dirty="0" smtClean="0"/>
              <a:t>.</a:t>
            </a:r>
          </a:p>
        </p:txBody>
      </p:sp>
      <p:sp>
        <p:nvSpPr>
          <p:cNvPr id="6" name="Title 1"/>
          <p:cNvSpPr>
            <a:spLocks noGrp="1"/>
          </p:cNvSpPr>
          <p:nvPr>
            <p:ph type="title"/>
          </p:nvPr>
        </p:nvSpPr>
        <p:spPr>
          <a:xfrm>
            <a:off x="35496" y="72008"/>
            <a:ext cx="7704856" cy="548680"/>
          </a:xfrm>
        </p:spPr>
        <p:txBody>
          <a:bodyPr>
            <a:noAutofit/>
          </a:bodyPr>
          <a:lstStyle/>
          <a:p>
            <a:r>
              <a:rPr lang="en-GB" sz="4000" b="1" dirty="0" smtClean="0"/>
              <a:t>8.1 – Market Growth</a:t>
            </a:r>
          </a:p>
        </p:txBody>
      </p:sp>
      <p:sp>
        <p:nvSpPr>
          <p:cNvPr id="7" name="Round Same Side Corner Rectangle 6">
            <a:hlinkClick r:id="" action="ppaction://noaction"/>
          </p:cNvPr>
          <p:cNvSpPr/>
          <p:nvPr/>
        </p:nvSpPr>
        <p:spPr>
          <a:xfrm>
            <a:off x="680424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46</a:t>
            </a:r>
            <a:endParaRPr lang="en-GB" sz="1200" b="1" dirty="0">
              <a:latin typeface="Arial" panose="020B0604020202020204" pitchFamily="34" charset="0"/>
              <a:cs typeface="Arial" panose="020B0604020202020204" pitchFamily="34" charset="0"/>
            </a:endParaRPr>
          </a:p>
        </p:txBody>
      </p:sp>
      <p:sp>
        <p:nvSpPr>
          <p:cNvPr id="3" name="Rectangle 2"/>
          <p:cNvSpPr/>
          <p:nvPr/>
        </p:nvSpPr>
        <p:spPr>
          <a:xfrm>
            <a:off x="323528" y="3284984"/>
            <a:ext cx="8496944" cy="3336811"/>
          </a:xfrm>
          <a:prstGeom prst="rect">
            <a:avLst/>
          </a:prstGeom>
          <a:solidFill>
            <a:schemeClr val="tx2">
              <a:lumMod val="20000"/>
              <a:lumOff val="80000"/>
            </a:schemeClr>
          </a:solidFill>
          <a:ln w="57150">
            <a:solidFill>
              <a:srgbClr val="002060"/>
            </a:solidFill>
          </a:ln>
        </p:spPr>
        <p:txBody>
          <a:bodyPr wrap="square">
            <a:spAutoFit/>
          </a:bodyPr>
          <a:lstStyle/>
          <a:p>
            <a:pPr marR="0" algn="just">
              <a:spcBef>
                <a:spcPts val="0"/>
              </a:spcBef>
              <a:spcAft>
                <a:spcPts val="675"/>
              </a:spcAft>
            </a:pPr>
            <a:r>
              <a:rPr lang="en-US" sz="2000" b="1" dirty="0">
                <a:latin typeface="Arial" panose="020B0604020202020204" pitchFamily="34" charset="0"/>
                <a:ea typeface="Segoe UI" panose="020B0502040204020203" pitchFamily="34" charset="0"/>
                <a:cs typeface="Arial" panose="020B0604020202020204" pitchFamily="34" charset="0"/>
              </a:rPr>
              <a:t>Show your understanding</a:t>
            </a:r>
            <a:endParaRPr lang="en-GB" sz="2000" b="1" dirty="0">
              <a:latin typeface="Arial" panose="020B0604020202020204" pitchFamily="34" charset="0"/>
              <a:ea typeface="Segoe UI" panose="020B0502040204020203" pitchFamily="34" charset="0"/>
              <a:cs typeface="Arial" panose="020B0604020202020204" pitchFamily="34" charset="0"/>
            </a:endParaRPr>
          </a:p>
          <a:p>
            <a:pPr marL="342900" marR="203200" lvl="0" indent="-342900" algn="just">
              <a:spcBef>
                <a:spcPts val="0"/>
              </a:spcBef>
              <a:spcAft>
                <a:spcPts val="600"/>
              </a:spcAft>
              <a:buClr>
                <a:srgbClr val="002060"/>
              </a:buClr>
              <a:buSzPct val="100000"/>
              <a:buFont typeface="+mj-lt"/>
              <a:buAutoNum type="arabicPeriod"/>
              <a:tabLst>
                <a:tab pos="355600" algn="l"/>
              </a:tabLst>
            </a:pPr>
            <a:r>
              <a:rPr lang="en-US" sz="2000" dirty="0">
                <a:latin typeface="Arial" panose="020B0604020202020204" pitchFamily="34" charset="0"/>
                <a:ea typeface="Segoe UI" panose="020B0502040204020203" pitchFamily="34" charset="0"/>
                <a:cs typeface="Arial" panose="020B0604020202020204" pitchFamily="34" charset="0"/>
              </a:rPr>
              <a:t>Calculate the value of business A's market share in 2009 and in 2011. Using your answers explain which you think should be most important to a business: market share or market growth?</a:t>
            </a:r>
            <a:endParaRPr lang="en-GB" sz="2000" dirty="0">
              <a:latin typeface="Arial" panose="020B0604020202020204" pitchFamily="34" charset="0"/>
              <a:ea typeface="Segoe UI" panose="020B0502040204020203" pitchFamily="34" charset="0"/>
              <a:cs typeface="Arial" panose="020B0604020202020204" pitchFamily="34" charset="0"/>
            </a:endParaRPr>
          </a:p>
          <a:p>
            <a:pPr marL="342900" marR="203200" lvl="0" indent="-342900" algn="just">
              <a:spcBef>
                <a:spcPts val="0"/>
              </a:spcBef>
              <a:spcAft>
                <a:spcPts val="3575"/>
              </a:spcAft>
              <a:buClr>
                <a:srgbClr val="002060"/>
              </a:buClr>
              <a:buSzPct val="100000"/>
              <a:buFont typeface="+mj-lt"/>
              <a:buAutoNum type="arabicPeriod"/>
              <a:tabLst>
                <a:tab pos="358775" algn="l"/>
              </a:tabLst>
            </a:pPr>
            <a:r>
              <a:rPr lang="en-US" sz="2000" dirty="0" smtClean="0">
                <a:latin typeface="Arial" panose="020B0604020202020204" pitchFamily="34" charset="0"/>
                <a:ea typeface="Segoe UI" panose="020B0502040204020203" pitchFamily="34" charset="0"/>
                <a:cs typeface="Arial" panose="020B0604020202020204" pitchFamily="34" charset="0"/>
              </a:rPr>
              <a:t>Go </a:t>
            </a:r>
            <a:r>
              <a:rPr lang="en-US" sz="2000" dirty="0">
                <a:latin typeface="Arial" panose="020B0604020202020204" pitchFamily="34" charset="0"/>
                <a:ea typeface="Segoe UI" panose="020B0502040204020203" pitchFamily="34" charset="0"/>
                <a:cs typeface="Arial" panose="020B0604020202020204" pitchFamily="34" charset="0"/>
              </a:rPr>
              <a:t>back to Jamie's idea in the opening case study. Research the market size for the different smart­phone ecosystems. Which smartphone operating system (iOS, Blackberry, Android, Windows) has the highest market share? Which one has the highest market growth? Which operating system would you recommend Jamie to develop his application for? Explain your answer.</a:t>
            </a:r>
            <a:endParaRPr lang="en-GB" sz="2000" u="none" strike="noStrike" spc="0" dirty="0">
              <a:effectLst/>
              <a:latin typeface="Arial" panose="020B0604020202020204" pitchFamily="34" charset="0"/>
              <a:ea typeface="Segoe UI" panose="020B0502040204020203" pitchFamily="34" charset="0"/>
              <a:cs typeface="Arial" panose="020B0604020202020204" pitchFamily="34" charset="0"/>
            </a:endParaRPr>
          </a:p>
        </p:txBody>
      </p:sp>
    </p:spTree>
    <p:extLst>
      <p:ext uri="{BB962C8B-B14F-4D97-AF65-F5344CB8AC3E}">
        <p14:creationId xmlns:p14="http://schemas.microsoft.com/office/powerpoint/2010/main" val="1546021269"/>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408712" cy="5509200"/>
          </a:xfrm>
          <a:prstGeom prst="rect">
            <a:avLst/>
          </a:prstGeom>
        </p:spPr>
        <p:txBody>
          <a:bodyPr wrap="square">
            <a:spAutoFit/>
          </a:bodyPr>
          <a:lstStyle/>
          <a:p>
            <a:pPr marL="398463" indent="-398463">
              <a:buClr>
                <a:schemeClr val="accent6">
                  <a:lumMod val="50000"/>
                </a:schemeClr>
              </a:buClr>
              <a:buFont typeface="Wingdings 3" panose="05040102010807070707" pitchFamily="18" charset="2"/>
              <a:buChar char=""/>
            </a:pPr>
            <a:r>
              <a:rPr lang="en-US" sz="2200" dirty="0">
                <a:solidFill>
                  <a:srgbClr val="002060"/>
                </a:solidFill>
              </a:rPr>
              <a:t>In 2005, Cadbury bought Green and Black's. Why would it want to do this? The takeover price to Cadbury is unknown but thought to be around £20 million. Green and Black's existed to sell organic, dark chocolate products - hence the name. It started using Fairtrade cocoa in the early 1990s. As well as having a strong ethical stance, the business developed an enviable reputation for the </a:t>
            </a:r>
            <a:r>
              <a:rPr lang="en-US" sz="2200" dirty="0" err="1">
                <a:solidFill>
                  <a:srgbClr val="002060"/>
                </a:solidFill>
              </a:rPr>
              <a:t>flavour</a:t>
            </a:r>
            <a:r>
              <a:rPr lang="en-US" sz="2200" dirty="0">
                <a:solidFill>
                  <a:srgbClr val="002060"/>
                </a:solidFill>
              </a:rPr>
              <a:t> and quality of its products.</a:t>
            </a:r>
          </a:p>
          <a:p>
            <a:pPr marL="398463" indent="-398463">
              <a:buClr>
                <a:schemeClr val="accent6">
                  <a:lumMod val="50000"/>
                </a:schemeClr>
              </a:buClr>
              <a:buFont typeface="Wingdings 3" panose="05040102010807070707" pitchFamily="18" charset="2"/>
              <a:buChar char=""/>
            </a:pPr>
            <a:r>
              <a:rPr lang="en-US" sz="2200" dirty="0">
                <a:solidFill>
                  <a:srgbClr val="002060"/>
                </a:solidFill>
              </a:rPr>
              <a:t>Cadbury had always thought of itself as an ethical business. In the nineteenth century it had pioneered employee-friendly practices. But its chocolate products were always designed for the mass market, conventional in style and quality. </a:t>
            </a:r>
          </a:p>
        </p:txBody>
      </p:sp>
      <p:sp>
        <p:nvSpPr>
          <p:cNvPr id="6" name="Title 1"/>
          <p:cNvSpPr>
            <a:spLocks noGrp="1"/>
          </p:cNvSpPr>
          <p:nvPr>
            <p:ph type="title"/>
          </p:nvPr>
        </p:nvSpPr>
        <p:spPr>
          <a:xfrm>
            <a:off x="35496" y="72008"/>
            <a:ext cx="7704856" cy="548680"/>
          </a:xfrm>
        </p:spPr>
        <p:txBody>
          <a:bodyPr>
            <a:noAutofit/>
          </a:bodyPr>
          <a:lstStyle/>
          <a:p>
            <a:r>
              <a:rPr lang="en-GB" sz="4000" b="1" dirty="0" smtClean="0"/>
              <a:t>8.2 – Market Segmentation</a:t>
            </a:r>
          </a:p>
        </p:txBody>
      </p:sp>
      <p:sp>
        <p:nvSpPr>
          <p:cNvPr id="7" name="Round Same Side Corner Rectangle 6">
            <a:hlinkClick r:id="" action="ppaction://noaction"/>
          </p:cNvPr>
          <p:cNvSpPr/>
          <p:nvPr/>
        </p:nvSpPr>
        <p:spPr>
          <a:xfrm>
            <a:off x="680424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47</a:t>
            </a:r>
            <a:endParaRPr lang="en-GB" sz="1200" b="1" dirty="0">
              <a:latin typeface="Arial" panose="020B0604020202020204" pitchFamily="34" charset="0"/>
              <a:cs typeface="Arial" panose="020B0604020202020204" pitchFamily="34" charset="0"/>
            </a:endParaRPr>
          </a:p>
        </p:txBody>
      </p:sp>
      <p:pic>
        <p:nvPicPr>
          <p:cNvPr id="8" name="Picture 2" descr="Image result for green and black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732240" y="1124744"/>
            <a:ext cx="2088232" cy="205159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4"/>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32240" y="3340790"/>
            <a:ext cx="2088232" cy="1096322"/>
          </a:xfrm>
          <a:prstGeom prst="rect">
            <a:avLst/>
          </a:prstGeom>
        </p:spPr>
      </p:pic>
      <p:pic>
        <p:nvPicPr>
          <p:cNvPr id="10" name="Picture 6" descr="Image result for cadburys range"/>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6732240" y="4581128"/>
            <a:ext cx="2088232" cy="19887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8520834"/>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336704" cy="5583067"/>
          </a:xfrm>
          <a:prstGeom prst="rect">
            <a:avLst/>
          </a:prstGeom>
        </p:spPr>
        <p:txBody>
          <a:bodyPr wrap="square">
            <a:spAutoFit/>
          </a:bodyPr>
          <a:lstStyle/>
          <a:p>
            <a:pPr marL="398463" indent="-398463">
              <a:buClr>
                <a:schemeClr val="accent6">
                  <a:lumMod val="50000"/>
                </a:schemeClr>
              </a:buClr>
              <a:buFont typeface="Wingdings 3" panose="05040102010807070707" pitchFamily="18" charset="2"/>
              <a:buChar char=""/>
            </a:pPr>
            <a:r>
              <a:rPr lang="en-US" sz="2230" dirty="0" smtClean="0">
                <a:solidFill>
                  <a:srgbClr val="002060"/>
                </a:solidFill>
              </a:rPr>
              <a:t>It </a:t>
            </a:r>
            <a:r>
              <a:rPr lang="en-US" sz="2230" dirty="0">
                <a:solidFill>
                  <a:srgbClr val="002060"/>
                </a:solidFill>
              </a:rPr>
              <a:t>would be hard to find a UK resident who has not eaten its products. Green and Black's appealed to a different, smaller, market, people who wanted high quality chocolate sourced in environmentally friendly ways and offering fair prices to cocoa growers. </a:t>
            </a:r>
            <a:endParaRPr lang="en-US" sz="2230" dirty="0" smtClean="0">
              <a:solidFill>
                <a:srgbClr val="002060"/>
              </a:solidFill>
            </a:endParaRPr>
          </a:p>
          <a:p>
            <a:pPr marL="398463" indent="-398463">
              <a:buClr>
                <a:schemeClr val="accent6">
                  <a:lumMod val="50000"/>
                </a:schemeClr>
              </a:buClr>
              <a:buFont typeface="Wingdings 3" panose="05040102010807070707" pitchFamily="18" charset="2"/>
              <a:buChar char=""/>
            </a:pPr>
            <a:r>
              <a:rPr lang="en-US" sz="2230" dirty="0" smtClean="0">
                <a:solidFill>
                  <a:srgbClr val="002060"/>
                </a:solidFill>
              </a:rPr>
              <a:t>They </a:t>
            </a:r>
            <a:r>
              <a:rPr lang="en-US" sz="2230" dirty="0">
                <a:solidFill>
                  <a:srgbClr val="002060"/>
                </a:solidFill>
              </a:rPr>
              <a:t>were prepared to pay premium prices. This was a market segment that Cadbury could not easily reach with its existing products and its well-known image.</a:t>
            </a:r>
          </a:p>
          <a:p>
            <a:pPr>
              <a:buClr>
                <a:schemeClr val="accent6">
                  <a:lumMod val="50000"/>
                </a:schemeClr>
              </a:buClr>
            </a:pPr>
            <a:r>
              <a:rPr lang="en-US" sz="2230" b="1" dirty="0">
                <a:solidFill>
                  <a:srgbClr val="FF0000"/>
                </a:solidFill>
              </a:rPr>
              <a:t>Questions</a:t>
            </a:r>
          </a:p>
          <a:p>
            <a:pPr marL="457200" indent="-457200">
              <a:buClr>
                <a:schemeClr val="accent6">
                  <a:lumMod val="50000"/>
                </a:schemeClr>
              </a:buClr>
              <a:buFont typeface="+mj-lt"/>
              <a:buAutoNum type="arabicPeriod"/>
            </a:pPr>
            <a:r>
              <a:rPr lang="en-US" sz="2230" dirty="0" smtClean="0">
                <a:solidFill>
                  <a:srgbClr val="FF0000"/>
                </a:solidFill>
              </a:rPr>
              <a:t>What </a:t>
            </a:r>
            <a:r>
              <a:rPr lang="en-US" sz="2230" dirty="0">
                <a:solidFill>
                  <a:srgbClr val="FF0000"/>
                </a:solidFill>
              </a:rPr>
              <a:t>impact would the acquisition of Green and Black's have on Cadbury's market </a:t>
            </a:r>
            <a:r>
              <a:rPr lang="en-US" sz="2230" dirty="0" smtClean="0">
                <a:solidFill>
                  <a:srgbClr val="FF0000"/>
                </a:solidFill>
              </a:rPr>
              <a:t>share?</a:t>
            </a:r>
            <a:endParaRPr lang="en-US" sz="2230" dirty="0">
              <a:solidFill>
                <a:srgbClr val="FF0000"/>
              </a:solidFill>
            </a:endParaRPr>
          </a:p>
          <a:p>
            <a:pPr marL="457200" indent="-457200">
              <a:buClr>
                <a:schemeClr val="accent6">
                  <a:lumMod val="50000"/>
                </a:schemeClr>
              </a:buClr>
              <a:buFont typeface="+mj-lt"/>
              <a:buAutoNum type="arabicPeriod"/>
            </a:pPr>
            <a:r>
              <a:rPr lang="en-US" sz="2230" dirty="0" smtClean="0">
                <a:solidFill>
                  <a:srgbClr val="FF0000"/>
                </a:solidFill>
              </a:rPr>
              <a:t>What </a:t>
            </a:r>
            <a:r>
              <a:rPr lang="en-US" sz="2230" dirty="0">
                <a:solidFill>
                  <a:srgbClr val="FF0000"/>
                </a:solidFill>
              </a:rPr>
              <a:t>other benefits might Cadbury get from owning the company?</a:t>
            </a:r>
          </a:p>
        </p:txBody>
      </p:sp>
      <p:sp>
        <p:nvSpPr>
          <p:cNvPr id="6" name="Title 1"/>
          <p:cNvSpPr>
            <a:spLocks noGrp="1"/>
          </p:cNvSpPr>
          <p:nvPr>
            <p:ph type="title"/>
          </p:nvPr>
        </p:nvSpPr>
        <p:spPr>
          <a:xfrm>
            <a:off x="35496" y="72008"/>
            <a:ext cx="7704856" cy="548680"/>
          </a:xfrm>
        </p:spPr>
        <p:txBody>
          <a:bodyPr>
            <a:noAutofit/>
          </a:bodyPr>
          <a:lstStyle/>
          <a:p>
            <a:r>
              <a:rPr lang="en-GB" sz="4000" b="1" dirty="0" smtClean="0"/>
              <a:t>8.2 – Market Segmentation</a:t>
            </a:r>
          </a:p>
        </p:txBody>
      </p:sp>
      <p:sp>
        <p:nvSpPr>
          <p:cNvPr id="7" name="Round Same Side Corner Rectangle 6">
            <a:hlinkClick r:id="" action="ppaction://noaction"/>
          </p:cNvPr>
          <p:cNvSpPr/>
          <p:nvPr/>
        </p:nvSpPr>
        <p:spPr>
          <a:xfrm>
            <a:off x="680424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47</a:t>
            </a:r>
            <a:endParaRPr lang="en-GB" sz="1200" b="1" dirty="0">
              <a:latin typeface="Arial" panose="020B0604020202020204" pitchFamily="34" charset="0"/>
              <a:cs typeface="Arial" panose="020B0604020202020204" pitchFamily="34" charset="0"/>
            </a:endParaRPr>
          </a:p>
        </p:txBody>
      </p:sp>
      <p:pic>
        <p:nvPicPr>
          <p:cNvPr id="1026" name="Picture 2" descr="Image result for green and black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732240" y="1124744"/>
            <a:ext cx="2088232" cy="205159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hlinkClick r:id="rId4"/>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32240" y="3340790"/>
            <a:ext cx="2088232" cy="1096322"/>
          </a:xfrm>
          <a:prstGeom prst="rect">
            <a:avLst/>
          </a:prstGeom>
        </p:spPr>
      </p:pic>
      <p:pic>
        <p:nvPicPr>
          <p:cNvPr id="1030" name="Picture 6" descr="Image result for cadburys range"/>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6732240" y="4581128"/>
            <a:ext cx="2088232" cy="19887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9192106"/>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624736" cy="5926238"/>
          </a:xfrm>
          <a:prstGeom prst="rect">
            <a:avLst/>
          </a:prstGeom>
        </p:spPr>
        <p:txBody>
          <a:bodyPr wrap="square">
            <a:spAutoFit/>
          </a:bodyPr>
          <a:lstStyle/>
          <a:p>
            <a:pPr marL="398463" indent="-398463">
              <a:buClr>
                <a:schemeClr val="accent6">
                  <a:lumMod val="50000"/>
                </a:schemeClr>
              </a:buClr>
              <a:buFont typeface="Wingdings 3" panose="05040102010807070707" pitchFamily="18" charset="2"/>
              <a:buChar char=""/>
            </a:pPr>
            <a:r>
              <a:rPr lang="en-US" sz="2170" dirty="0"/>
              <a:t>Personal tastes vary. They depend on individual preferences but they are also influenced by the kind of person you are. </a:t>
            </a:r>
            <a:r>
              <a:rPr lang="en-US" sz="2170" b="1" dirty="0">
                <a:solidFill>
                  <a:srgbClr val="FF0000"/>
                </a:solidFill>
              </a:rPr>
              <a:t>Market segmentation </a:t>
            </a:r>
            <a:r>
              <a:rPr lang="en-US" sz="2170" dirty="0"/>
              <a:t>identifies different groups in society and studies their particular needs and wants.</a:t>
            </a:r>
          </a:p>
          <a:p>
            <a:pPr marL="398463" indent="-398463">
              <a:buClr>
                <a:schemeClr val="accent6">
                  <a:lumMod val="50000"/>
                </a:schemeClr>
              </a:buClr>
              <a:buFont typeface="Wingdings 3" panose="05040102010807070707" pitchFamily="18" charset="2"/>
              <a:buChar char=""/>
            </a:pPr>
            <a:r>
              <a:rPr lang="en-US" sz="2170" dirty="0"/>
              <a:t>Some products aim at a mass market - we all buy toothpaste. But even in that market, producers have identified a range of different needs. They produce differentiated products, e.g. toothpaste for sensitive teeth or with whitening qualities</a:t>
            </a:r>
            <a:r>
              <a:rPr lang="en-US" sz="2170" dirty="0" smtClean="0"/>
              <a:t>.</a:t>
            </a:r>
          </a:p>
          <a:p>
            <a:pPr marL="398463" indent="-398463">
              <a:buClr>
                <a:schemeClr val="accent6">
                  <a:lumMod val="50000"/>
                </a:schemeClr>
              </a:buClr>
              <a:buFont typeface="Wingdings 3" panose="05040102010807070707" pitchFamily="18" charset="2"/>
              <a:buChar char=""/>
            </a:pPr>
            <a:r>
              <a:rPr lang="en-US" sz="2170" dirty="0" smtClean="0"/>
              <a:t> A </a:t>
            </a:r>
            <a:r>
              <a:rPr lang="en-US" sz="2170" dirty="0"/>
              <a:t>few products sell well in mass markets that run right across all sections of society - e.g. Coca Cola and unleaded petrol. But many markets for consumer products have segments that require different versions of the product to meet group needs precisely.</a:t>
            </a:r>
          </a:p>
        </p:txBody>
      </p:sp>
      <p:sp>
        <p:nvSpPr>
          <p:cNvPr id="6" name="Title 1"/>
          <p:cNvSpPr>
            <a:spLocks noGrp="1"/>
          </p:cNvSpPr>
          <p:nvPr>
            <p:ph type="title"/>
          </p:nvPr>
        </p:nvSpPr>
        <p:spPr>
          <a:xfrm>
            <a:off x="35496" y="72008"/>
            <a:ext cx="7704856" cy="548680"/>
          </a:xfrm>
        </p:spPr>
        <p:txBody>
          <a:bodyPr>
            <a:noAutofit/>
          </a:bodyPr>
          <a:lstStyle/>
          <a:p>
            <a:r>
              <a:rPr lang="en-GB" sz="3000" b="1" dirty="0" smtClean="0"/>
              <a:t>8.3 – Market Segmentation – Consumer Groups</a:t>
            </a:r>
          </a:p>
        </p:txBody>
      </p:sp>
      <p:sp>
        <p:nvSpPr>
          <p:cNvPr id="7" name="Round Same Side Corner Rectangle 6">
            <a:hlinkClick r:id="" action="ppaction://noaction"/>
          </p:cNvPr>
          <p:cNvSpPr/>
          <p:nvPr/>
        </p:nvSpPr>
        <p:spPr>
          <a:xfrm>
            <a:off x="680424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47</a:t>
            </a:r>
            <a:endParaRPr lang="en-GB" sz="1200" b="1" dirty="0">
              <a:latin typeface="Arial" panose="020B0604020202020204" pitchFamily="34" charset="0"/>
              <a:cs typeface="Arial" panose="020B0604020202020204" pitchFamily="34" charset="0"/>
            </a:endParaRPr>
          </a:p>
        </p:txBody>
      </p:sp>
      <p:pic>
        <p:nvPicPr>
          <p:cNvPr id="3074" name="Picture 2" descr="Image result for market segmenta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248" y="1124744"/>
            <a:ext cx="2046529" cy="150581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market segmentati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4248" y="5231930"/>
            <a:ext cx="2038496" cy="135899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market segmentat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4248" y="2984959"/>
            <a:ext cx="2050017" cy="1997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5562774"/>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000" b="1" dirty="0" smtClean="0"/>
              <a:t>8.3 – Market Segmentation – Consumer Groups</a:t>
            </a:r>
          </a:p>
        </p:txBody>
      </p:sp>
      <p:sp>
        <p:nvSpPr>
          <p:cNvPr id="7" name="Round Same Side Corner Rectangle 6">
            <a:hlinkClick r:id="" action="ppaction://noaction"/>
          </p:cNvPr>
          <p:cNvSpPr/>
          <p:nvPr/>
        </p:nvSpPr>
        <p:spPr>
          <a:xfrm>
            <a:off x="680424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47</a:t>
            </a:r>
            <a:endParaRPr lang="en-GB" sz="1200" b="1" dirty="0">
              <a:latin typeface="Arial" panose="020B0604020202020204" pitchFamily="34" charset="0"/>
              <a:cs typeface="Arial" panose="020B0604020202020204" pitchFamily="34" charset="0"/>
            </a:endParaRPr>
          </a:p>
        </p:txBody>
      </p:sp>
      <p:sp>
        <p:nvSpPr>
          <p:cNvPr id="5" name="Text Box 86"/>
          <p:cNvSpPr txBox="1">
            <a:spLocks noChangeArrowheads="1"/>
          </p:cNvSpPr>
          <p:nvPr/>
        </p:nvSpPr>
        <p:spPr bwMode="auto">
          <a:xfrm>
            <a:off x="323528" y="4422011"/>
            <a:ext cx="8496944"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spAutoFit/>
          </a:bodyPr>
          <a:lstStyle/>
          <a:p>
            <a:pPr marL="0" marR="0">
              <a:spcBef>
                <a:spcPts val="0"/>
              </a:spcBef>
              <a:spcAft>
                <a:spcPts val="0"/>
              </a:spcAft>
            </a:pPr>
            <a:r>
              <a:rPr lang="en-US" sz="2200" b="1" i="0" u="none" strike="noStrike" spc="0" dirty="0">
                <a:solidFill>
                  <a:srgbClr val="000000"/>
                </a:solidFill>
                <a:effectLst/>
                <a:latin typeface="Arial" panose="020B0604020202020204" pitchFamily="34" charset="0"/>
                <a:ea typeface="Segoe UI" panose="020B0502040204020203" pitchFamily="34" charset="0"/>
                <a:cs typeface="Arial" panose="020B0604020202020204" pitchFamily="34" charset="0"/>
              </a:rPr>
              <a:t>Market segmentation </a:t>
            </a:r>
            <a:r>
              <a:rPr lang="en-US" sz="2200" b="0" i="0" u="none" strike="noStrike" dirty="0">
                <a:solidFill>
                  <a:srgbClr val="000000"/>
                </a:solidFill>
                <a:effectLst/>
                <a:latin typeface="Arial" panose="020B0604020202020204" pitchFamily="34" charset="0"/>
                <a:ea typeface="Segoe UI" panose="020B0502040204020203" pitchFamily="34" charset="0"/>
                <a:cs typeface="Arial" panose="020B0604020202020204" pitchFamily="34" charset="0"/>
              </a:rPr>
              <a:t>means that the market can be divided up into groups, each of which has distinctive customer preferences. Both products and marketing strategies can be differentiated to meet the requirements of each segment. Common groupings include age, gender, family status, income, interests, locations, culture, occupation, lifestyles etc.</a:t>
            </a:r>
            <a:endParaRPr lang="en-GB" sz="22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724069666"/>
              </p:ext>
            </p:extLst>
          </p:nvPr>
        </p:nvGraphicFramePr>
        <p:xfrm>
          <a:off x="276200" y="1148372"/>
          <a:ext cx="8544272" cy="2856692"/>
        </p:xfrm>
        <a:graphic>
          <a:graphicData uri="http://schemas.openxmlformats.org/drawingml/2006/table">
            <a:tbl>
              <a:tblPr firstRow="1" bandRow="1">
                <a:tableStyleId>{5C22544A-7EE6-4342-B048-85BDC9FD1C3A}</a:tableStyleId>
              </a:tblPr>
              <a:tblGrid>
                <a:gridCol w="4583832"/>
                <a:gridCol w="3960440"/>
              </a:tblGrid>
              <a:tr h="489822">
                <a:tc>
                  <a:txBody>
                    <a:bodyPr/>
                    <a:lstStyle/>
                    <a:p>
                      <a:pPr>
                        <a:lnSpc>
                          <a:spcPct val="100000"/>
                        </a:lnSpc>
                      </a:pPr>
                      <a:r>
                        <a:rPr lang="en-US" sz="2200" b="1" i="0" u="none" strike="noStrike" kern="1200" dirty="0" smtClean="0">
                          <a:solidFill>
                            <a:srgbClr val="000000"/>
                          </a:solidFill>
                          <a:effectLst/>
                          <a:latin typeface="Arial" panose="020B0604020202020204" pitchFamily="34" charset="0"/>
                          <a:ea typeface="Segoe UI" panose="020B0502040204020203" pitchFamily="34" charset="0"/>
                          <a:cs typeface="Arial" panose="020B0604020202020204" pitchFamily="34" charset="0"/>
                        </a:rPr>
                        <a:t>Products for segmented markets:</a:t>
                      </a:r>
                      <a:endParaRPr lang="en-GB" sz="2200" b="1" i="0" u="none" strike="noStrike" kern="1200" dirty="0">
                        <a:solidFill>
                          <a:srgbClr val="000000"/>
                        </a:solidFill>
                        <a:effectLst/>
                        <a:latin typeface="Arial" panose="020B0604020202020204" pitchFamily="34" charset="0"/>
                        <a:ea typeface="Segoe UI" panose="020B0502040204020203" pitchFamily="34" charset="0"/>
                        <a:cs typeface="Arial" panose="020B0604020202020204" pitchFamily="34" charset="0"/>
                      </a:endParaRPr>
                    </a:p>
                  </a:txBody>
                  <a:tcPr/>
                </a:tc>
                <a:tc>
                  <a:txBody>
                    <a:bodyPr/>
                    <a:lstStyle/>
                    <a:p>
                      <a:pPr>
                        <a:lnSpc>
                          <a:spcPct val="100000"/>
                        </a:lnSpc>
                      </a:pPr>
                      <a:r>
                        <a:rPr lang="en-US" sz="2200" b="1" i="0" u="none" strike="noStrike" kern="1200" dirty="0" smtClean="0">
                          <a:solidFill>
                            <a:srgbClr val="000000"/>
                          </a:solidFill>
                          <a:effectLst/>
                          <a:latin typeface="Arial" panose="020B0604020202020204" pitchFamily="34" charset="0"/>
                          <a:ea typeface="Segoe UI" panose="020B0502040204020203" pitchFamily="34" charset="0"/>
                          <a:cs typeface="Arial" panose="020B0604020202020204" pitchFamily="34" charset="0"/>
                        </a:rPr>
                        <a:t>Markets segmented by:</a:t>
                      </a:r>
                      <a:endParaRPr lang="en-GB" sz="2200" b="1" i="0" u="none" strike="noStrike" kern="1200" dirty="0">
                        <a:solidFill>
                          <a:srgbClr val="000000"/>
                        </a:solidFill>
                        <a:effectLst/>
                        <a:latin typeface="Arial" panose="020B0604020202020204" pitchFamily="34" charset="0"/>
                        <a:ea typeface="Segoe UI" panose="020B0502040204020203" pitchFamily="34" charset="0"/>
                        <a:cs typeface="Arial" panose="020B0604020202020204" pitchFamily="34" charset="0"/>
                      </a:endParaRPr>
                    </a:p>
                  </a:txBody>
                  <a:tcPr/>
                </a:tc>
              </a:tr>
              <a:tr h="753572">
                <a:tc>
                  <a:txBody>
                    <a:bodyPr/>
                    <a:lstStyle/>
                    <a:p>
                      <a:pPr marL="0" marR="0">
                        <a:lnSpc>
                          <a:spcPct val="100000"/>
                        </a:lnSpc>
                        <a:spcBef>
                          <a:spcPts val="0"/>
                        </a:spcBef>
                        <a:spcAft>
                          <a:spcPts val="0"/>
                        </a:spcAft>
                      </a:pPr>
                      <a:r>
                        <a:rPr lang="en-US" sz="2200" b="0" i="0" u="none" strike="noStrike" kern="1200" dirty="0">
                          <a:solidFill>
                            <a:srgbClr val="000000"/>
                          </a:solidFill>
                          <a:effectLst/>
                          <a:latin typeface="Arial" panose="020B0604020202020204" pitchFamily="34" charset="0"/>
                          <a:ea typeface="Segoe UI" panose="020B0502040204020203" pitchFamily="34" charset="0"/>
                          <a:cs typeface="Arial" panose="020B0604020202020204" pitchFamily="34" charset="0"/>
                        </a:rPr>
                        <a:t>Package holidays, e.g. cheap beach holidays, safaris, exotic locations</a:t>
                      </a:r>
                      <a:endParaRPr lang="en-GB" sz="2200" b="0" i="0" u="none" strike="noStrike" kern="1200" dirty="0">
                        <a:solidFill>
                          <a:srgbClr val="000000"/>
                        </a:solidFill>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ctr"/>
                </a:tc>
                <a:tc>
                  <a:txBody>
                    <a:bodyPr/>
                    <a:lstStyle/>
                    <a:p>
                      <a:pPr marL="254000" marR="0">
                        <a:lnSpc>
                          <a:spcPct val="100000"/>
                        </a:lnSpc>
                        <a:spcBef>
                          <a:spcPts val="0"/>
                        </a:spcBef>
                        <a:spcAft>
                          <a:spcPts val="0"/>
                        </a:spcAft>
                      </a:pPr>
                      <a:r>
                        <a:rPr lang="en-US" sz="2200" b="0" i="0" u="none" strike="noStrike" kern="1200" dirty="0">
                          <a:solidFill>
                            <a:srgbClr val="000000"/>
                          </a:solidFill>
                          <a:effectLst/>
                          <a:latin typeface="Arial" panose="020B0604020202020204" pitchFamily="34" charset="0"/>
                          <a:ea typeface="Segoe UI" panose="020B0502040204020203" pitchFamily="34" charset="0"/>
                          <a:cs typeface="Arial" panose="020B0604020202020204" pitchFamily="34" charset="0"/>
                        </a:rPr>
                        <a:t>Age, income</a:t>
                      </a:r>
                      <a:endParaRPr lang="en-GB" sz="2200" b="0" i="0" u="none" strike="noStrike" kern="1200" dirty="0">
                        <a:solidFill>
                          <a:srgbClr val="000000"/>
                        </a:solidFill>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tc>
              </a:tr>
              <a:tr h="458423">
                <a:tc>
                  <a:txBody>
                    <a:bodyPr/>
                    <a:lstStyle/>
                    <a:p>
                      <a:pPr marL="0" marR="0">
                        <a:lnSpc>
                          <a:spcPct val="100000"/>
                        </a:lnSpc>
                        <a:spcBef>
                          <a:spcPts val="0"/>
                        </a:spcBef>
                        <a:spcAft>
                          <a:spcPts val="0"/>
                        </a:spcAft>
                      </a:pPr>
                      <a:r>
                        <a:rPr lang="en-US" sz="2200" b="0" i="0" u="none" strike="noStrike" kern="1200" dirty="0">
                          <a:solidFill>
                            <a:srgbClr val="000000"/>
                          </a:solidFill>
                          <a:effectLst/>
                          <a:latin typeface="Arial" panose="020B0604020202020204" pitchFamily="34" charset="0"/>
                          <a:ea typeface="Segoe UI" panose="020B0502040204020203" pitchFamily="34" charset="0"/>
                          <a:cs typeface="Arial" panose="020B0604020202020204" pitchFamily="34" charset="0"/>
                        </a:rPr>
                        <a:t>TV stations, e.g. ITV1, BBC4, Yesterday</a:t>
                      </a:r>
                      <a:endParaRPr lang="en-GB" sz="2200" b="0" i="0" u="none" strike="noStrike" kern="1200" dirty="0">
                        <a:solidFill>
                          <a:srgbClr val="000000"/>
                        </a:solidFill>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b"/>
                </a:tc>
                <a:tc>
                  <a:txBody>
                    <a:bodyPr/>
                    <a:lstStyle/>
                    <a:p>
                      <a:pPr marL="254000" marR="0">
                        <a:lnSpc>
                          <a:spcPct val="100000"/>
                        </a:lnSpc>
                        <a:spcBef>
                          <a:spcPts val="0"/>
                        </a:spcBef>
                        <a:spcAft>
                          <a:spcPts val="0"/>
                        </a:spcAft>
                      </a:pPr>
                      <a:r>
                        <a:rPr lang="en-US" sz="2200" b="0" i="0" u="none" strike="noStrike" kern="1200" dirty="0">
                          <a:solidFill>
                            <a:srgbClr val="000000"/>
                          </a:solidFill>
                          <a:effectLst/>
                          <a:latin typeface="Arial" panose="020B0604020202020204" pitchFamily="34" charset="0"/>
                          <a:ea typeface="Segoe UI" panose="020B0502040204020203" pitchFamily="34" charset="0"/>
                          <a:cs typeface="Arial" panose="020B0604020202020204" pitchFamily="34" charset="0"/>
                        </a:rPr>
                        <a:t>Age, education, hobbies</a:t>
                      </a:r>
                      <a:endParaRPr lang="en-GB" sz="2200" b="0" i="0" u="none" strike="noStrike" kern="1200" dirty="0">
                        <a:solidFill>
                          <a:srgbClr val="000000"/>
                        </a:solidFill>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b"/>
                </a:tc>
              </a:tr>
              <a:tr h="550172">
                <a:tc>
                  <a:txBody>
                    <a:bodyPr/>
                    <a:lstStyle/>
                    <a:p>
                      <a:pPr marL="0" marR="0">
                        <a:lnSpc>
                          <a:spcPct val="100000"/>
                        </a:lnSpc>
                        <a:spcBef>
                          <a:spcPts val="0"/>
                        </a:spcBef>
                        <a:spcAft>
                          <a:spcPts val="0"/>
                        </a:spcAft>
                      </a:pPr>
                      <a:r>
                        <a:rPr lang="en-US" sz="2200" b="0" i="0" u="none" strike="noStrike" kern="1200" dirty="0" smtClean="0">
                          <a:solidFill>
                            <a:srgbClr val="000000"/>
                          </a:solidFill>
                          <a:effectLst/>
                          <a:latin typeface="Arial" panose="020B0604020202020204" pitchFamily="34" charset="0"/>
                          <a:ea typeface="Segoe UI" panose="020B0502040204020203" pitchFamily="34" charset="0"/>
                          <a:cs typeface="Arial" panose="020B0604020202020204" pitchFamily="34" charset="0"/>
                        </a:rPr>
                        <a:t>Housing </a:t>
                      </a:r>
                      <a:r>
                        <a:rPr lang="en-US" sz="2200" b="0" i="0" u="none" strike="noStrike" kern="1200" dirty="0">
                          <a:solidFill>
                            <a:srgbClr val="000000"/>
                          </a:solidFill>
                          <a:effectLst/>
                          <a:latin typeface="Arial" panose="020B0604020202020204" pitchFamily="34" charset="0"/>
                          <a:ea typeface="Segoe UI" panose="020B0502040204020203" pitchFamily="34" charset="0"/>
                          <a:cs typeface="Arial" panose="020B0604020202020204" pitchFamily="34" charset="0"/>
                        </a:rPr>
                        <a:t>- starter homes, flats, houses</a:t>
                      </a:r>
                      <a:endParaRPr lang="en-GB" sz="2200" b="0" i="0" u="none" strike="noStrike" kern="1200" dirty="0">
                        <a:solidFill>
                          <a:srgbClr val="000000"/>
                        </a:solidFill>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b"/>
                </a:tc>
                <a:tc>
                  <a:txBody>
                    <a:bodyPr/>
                    <a:lstStyle/>
                    <a:p>
                      <a:pPr marL="254000" marR="0">
                        <a:lnSpc>
                          <a:spcPct val="100000"/>
                        </a:lnSpc>
                        <a:spcBef>
                          <a:spcPts val="0"/>
                        </a:spcBef>
                        <a:spcAft>
                          <a:spcPts val="0"/>
                        </a:spcAft>
                      </a:pPr>
                      <a:r>
                        <a:rPr lang="en-US" sz="2200" b="0" i="0" u="none" strike="noStrike" kern="1200" dirty="0" smtClean="0">
                          <a:solidFill>
                            <a:srgbClr val="000000"/>
                          </a:solidFill>
                          <a:effectLst/>
                          <a:latin typeface="Arial" panose="020B0604020202020204" pitchFamily="34" charset="0"/>
                          <a:ea typeface="Segoe UI" panose="020B0502040204020203" pitchFamily="34" charset="0"/>
                          <a:cs typeface="Arial" panose="020B0604020202020204" pitchFamily="34" charset="0"/>
                        </a:rPr>
                        <a:t>Income</a:t>
                      </a:r>
                      <a:r>
                        <a:rPr lang="en-US" sz="2200" b="0" i="0" u="none" strike="noStrike" kern="1200" dirty="0">
                          <a:solidFill>
                            <a:srgbClr val="000000"/>
                          </a:solidFill>
                          <a:effectLst/>
                          <a:latin typeface="Arial" panose="020B0604020202020204" pitchFamily="34" charset="0"/>
                          <a:ea typeface="Segoe UI" panose="020B0502040204020203" pitchFamily="34" charset="0"/>
                          <a:cs typeface="Arial" panose="020B0604020202020204" pitchFamily="34" charset="0"/>
                        </a:rPr>
                        <a:t>, location, family size</a:t>
                      </a:r>
                      <a:endParaRPr lang="en-GB" sz="2200" b="0" i="0" u="none" strike="noStrike" kern="1200" dirty="0">
                        <a:solidFill>
                          <a:srgbClr val="000000"/>
                        </a:solidFill>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b"/>
                </a:tc>
              </a:tr>
            </a:tbl>
          </a:graphicData>
        </a:graphic>
      </p:graphicFrame>
    </p:spTree>
    <p:extLst>
      <p:ext uri="{BB962C8B-B14F-4D97-AF65-F5344CB8AC3E}">
        <p14:creationId xmlns:p14="http://schemas.microsoft.com/office/powerpoint/2010/main" val="1738708348"/>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624736" cy="5632311"/>
          </a:xfrm>
          <a:prstGeom prst="rect">
            <a:avLst/>
          </a:prstGeom>
        </p:spPr>
        <p:txBody>
          <a:bodyPr wrap="square">
            <a:spAutoFit/>
          </a:bodyPr>
          <a:lstStyle/>
          <a:p>
            <a:pPr>
              <a:buClr>
                <a:schemeClr val="accent6">
                  <a:lumMod val="50000"/>
                </a:schemeClr>
              </a:buClr>
            </a:pPr>
            <a:r>
              <a:rPr lang="en-US" sz="2250" b="1" dirty="0" smtClean="0"/>
              <a:t>Mass </a:t>
            </a:r>
            <a:r>
              <a:rPr lang="en-US" sz="2250" b="1" dirty="0"/>
              <a:t>vs niche marketing</a:t>
            </a:r>
          </a:p>
          <a:p>
            <a:pPr marL="398463" indent="-398463">
              <a:buClr>
                <a:schemeClr val="accent6">
                  <a:lumMod val="50000"/>
                </a:schemeClr>
              </a:buClr>
              <a:buFont typeface="Wingdings 3" panose="05040102010807070707" pitchFamily="18" charset="2"/>
              <a:buChar char=""/>
            </a:pPr>
            <a:r>
              <a:rPr lang="en-US" sz="2250" dirty="0"/>
              <a:t>Mass marketing happens when a business aims a product at the largest part of the market. For example, Cadbury sell their Dairy Milk brand to the mass market by appealing to a very broad audience, often in different market segments.</a:t>
            </a:r>
          </a:p>
          <a:p>
            <a:pPr marL="398463" indent="-398463">
              <a:buClr>
                <a:schemeClr val="accent6">
                  <a:lumMod val="50000"/>
                </a:schemeClr>
              </a:buClr>
              <a:buFont typeface="Wingdings 3" panose="05040102010807070707" pitchFamily="18" charset="2"/>
              <a:buChar char=""/>
            </a:pPr>
            <a:r>
              <a:rPr lang="en-US" sz="2250" dirty="0"/>
              <a:t>Niche marketing means deliberately targeting a small group of customers, within a larger market, who all share the same characteristics or needs. Cadbury sell their organic, Fair Trade sourced Green and Black's brand chocolate to a niche market consisting of people who are concerned about environmental and ethical standards. Both niche and mass marketing can bring benefits as well as risks to the business.</a:t>
            </a:r>
          </a:p>
        </p:txBody>
      </p:sp>
      <p:sp>
        <p:nvSpPr>
          <p:cNvPr id="6" name="Title 1"/>
          <p:cNvSpPr>
            <a:spLocks noGrp="1"/>
          </p:cNvSpPr>
          <p:nvPr>
            <p:ph type="title"/>
          </p:nvPr>
        </p:nvSpPr>
        <p:spPr>
          <a:xfrm>
            <a:off x="35496" y="72008"/>
            <a:ext cx="7704856" cy="548680"/>
          </a:xfrm>
        </p:spPr>
        <p:txBody>
          <a:bodyPr>
            <a:noAutofit/>
          </a:bodyPr>
          <a:lstStyle/>
          <a:p>
            <a:r>
              <a:rPr lang="en-GB" sz="3200" b="1" dirty="0" smtClean="0"/>
              <a:t>8.4 – Market Segmentation – Niche Markets</a:t>
            </a:r>
          </a:p>
        </p:txBody>
      </p:sp>
      <p:sp>
        <p:nvSpPr>
          <p:cNvPr id="7" name="Round Same Side Corner Rectangle 6">
            <a:hlinkClick r:id="" action="ppaction://noaction"/>
          </p:cNvPr>
          <p:cNvSpPr/>
          <p:nvPr/>
        </p:nvSpPr>
        <p:spPr>
          <a:xfrm>
            <a:off x="680424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48</a:t>
            </a:r>
            <a:endParaRPr lang="en-GB" sz="1200" b="1" dirty="0">
              <a:latin typeface="Arial" panose="020B0604020202020204" pitchFamily="34" charset="0"/>
              <a:cs typeface="Arial" panose="020B0604020202020204" pitchFamily="34" charset="0"/>
            </a:endParaRPr>
          </a:p>
        </p:txBody>
      </p:sp>
      <p:pic>
        <p:nvPicPr>
          <p:cNvPr id="4098" name="Picture 2" descr="Image result for mass vs nich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804248" y="1124744"/>
            <a:ext cx="2016225" cy="1298117"/>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examples of niche product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4248" y="2703907"/>
            <a:ext cx="2016225" cy="1085133"/>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Image result for examples of niche product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04248" y="4023065"/>
            <a:ext cx="2016225" cy="1134127"/>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Image result for exclusive product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04247" y="5387152"/>
            <a:ext cx="2016225" cy="1138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1654055"/>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200" b="1" dirty="0" smtClean="0"/>
              <a:t>8.4 – Market Segmentation – Niche Markets</a:t>
            </a:r>
          </a:p>
        </p:txBody>
      </p:sp>
      <p:sp>
        <p:nvSpPr>
          <p:cNvPr id="7" name="Round Same Side Corner Rectangle 6">
            <a:hlinkClick r:id="" action="ppaction://noaction"/>
          </p:cNvPr>
          <p:cNvSpPr/>
          <p:nvPr/>
        </p:nvSpPr>
        <p:spPr>
          <a:xfrm>
            <a:off x="680424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48</a:t>
            </a:r>
            <a:endParaRPr lang="en-GB" sz="1200" b="1" dirty="0">
              <a:latin typeface="Arial" panose="020B0604020202020204" pitchFamily="34" charset="0"/>
              <a:cs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199630152"/>
              </p:ext>
            </p:extLst>
          </p:nvPr>
        </p:nvGraphicFramePr>
        <p:xfrm>
          <a:off x="323528" y="1196752"/>
          <a:ext cx="8496944" cy="4955258"/>
        </p:xfrm>
        <a:graphic>
          <a:graphicData uri="http://schemas.openxmlformats.org/drawingml/2006/table">
            <a:tbl>
              <a:tblPr>
                <a:tableStyleId>{5940675A-B579-460E-94D1-54222C63F5DA}</a:tableStyleId>
              </a:tblPr>
              <a:tblGrid>
                <a:gridCol w="1296144"/>
                <a:gridCol w="3168352"/>
                <a:gridCol w="4032448"/>
              </a:tblGrid>
              <a:tr h="337538">
                <a:tc>
                  <a:txBody>
                    <a:bodyPr/>
                    <a:lstStyle/>
                    <a:p>
                      <a:pPr marL="0" marR="0">
                        <a:lnSpc>
                          <a:spcPct val="100000"/>
                        </a:lnSpc>
                        <a:spcBef>
                          <a:spcPts val="0"/>
                        </a:spcBef>
                        <a:spcAft>
                          <a:spcPts val="0"/>
                        </a:spcAft>
                      </a:pPr>
                      <a:r>
                        <a:rPr lang="en-US" sz="2020" b="1" dirty="0">
                          <a:effectLst/>
                          <a:latin typeface="Arial" panose="020B0604020202020204" pitchFamily="34" charset="0"/>
                          <a:cs typeface="Arial" panose="020B0604020202020204" pitchFamily="34" charset="0"/>
                        </a:rPr>
                        <a:t> </a:t>
                      </a:r>
                      <a:endParaRPr lang="en-GB" sz="2020" b="1"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c>
                  <a:txBody>
                    <a:bodyPr/>
                    <a:lstStyle/>
                    <a:p>
                      <a:pPr marL="0" marR="0" indent="-101600">
                        <a:lnSpc>
                          <a:spcPct val="100000"/>
                        </a:lnSpc>
                        <a:spcBef>
                          <a:spcPts val="0"/>
                        </a:spcBef>
                        <a:spcAft>
                          <a:spcPts val="0"/>
                        </a:spcAft>
                      </a:pPr>
                      <a:r>
                        <a:rPr lang="en-US" sz="2020" b="1" u="none" strike="noStrike" spc="0">
                          <a:effectLst/>
                          <a:latin typeface="Arial" panose="020B0604020202020204" pitchFamily="34" charset="0"/>
                          <a:cs typeface="Arial" panose="020B0604020202020204" pitchFamily="34" charset="0"/>
                        </a:rPr>
                        <a:t>Mass marketing</a:t>
                      </a:r>
                      <a:endParaRPr lang="en-GB" sz="2020" b="1">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c>
                  <a:txBody>
                    <a:bodyPr/>
                    <a:lstStyle/>
                    <a:p>
                      <a:pPr marL="0" marR="0" indent="-101600">
                        <a:lnSpc>
                          <a:spcPct val="100000"/>
                        </a:lnSpc>
                        <a:spcBef>
                          <a:spcPts val="0"/>
                        </a:spcBef>
                        <a:spcAft>
                          <a:spcPts val="0"/>
                        </a:spcAft>
                      </a:pPr>
                      <a:r>
                        <a:rPr lang="en-US" sz="2020" b="1" u="none" strike="noStrike" spc="0" dirty="0">
                          <a:effectLst/>
                          <a:latin typeface="Arial" panose="020B0604020202020204" pitchFamily="34" charset="0"/>
                          <a:cs typeface="Arial" panose="020B0604020202020204" pitchFamily="34" charset="0"/>
                        </a:rPr>
                        <a:t>Niche marketing</a:t>
                      </a:r>
                      <a:endParaRPr lang="en-GB" sz="2020" b="1"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r>
              <a:tr h="1350150">
                <a:tc>
                  <a:txBody>
                    <a:bodyPr/>
                    <a:lstStyle/>
                    <a:p>
                      <a:pPr marL="50800" marR="152400" indent="0" algn="l" defTabSz="1541463">
                        <a:lnSpc>
                          <a:spcPct val="100000"/>
                        </a:lnSpc>
                        <a:spcBef>
                          <a:spcPts val="0"/>
                        </a:spcBef>
                        <a:spcAft>
                          <a:spcPts val="0"/>
                        </a:spcAft>
                      </a:pPr>
                      <a:r>
                        <a:rPr lang="en-US" sz="2020" b="1" u="none" strike="noStrike" spc="0" dirty="0">
                          <a:effectLst/>
                          <a:latin typeface="Arial" panose="020B0604020202020204" pitchFamily="34" charset="0"/>
                          <a:cs typeface="Arial" panose="020B0604020202020204" pitchFamily="34" charset="0"/>
                        </a:rPr>
                        <a:t>Benefits</a:t>
                      </a:r>
                      <a:endParaRPr lang="en-GB" sz="2020" b="1"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c>
                  <a:txBody>
                    <a:bodyPr/>
                    <a:lstStyle/>
                    <a:p>
                      <a:pPr marL="457200" marR="0" indent="-342900">
                        <a:lnSpc>
                          <a:spcPct val="100000"/>
                        </a:lnSpc>
                        <a:spcBef>
                          <a:spcPts val="0"/>
                        </a:spcBef>
                        <a:spcAft>
                          <a:spcPts val="0"/>
                        </a:spcAft>
                        <a:buClr>
                          <a:schemeClr val="accent6">
                            <a:lumMod val="50000"/>
                          </a:schemeClr>
                        </a:buClr>
                        <a:buFont typeface="Arial" panose="020B0604020202020204" pitchFamily="34" charset="0"/>
                        <a:buChar char="•"/>
                      </a:pPr>
                      <a:r>
                        <a:rPr lang="en-US" sz="2020" u="none" strike="noStrike" spc="0" dirty="0" smtClean="0">
                          <a:effectLst/>
                          <a:latin typeface="Arial" panose="020B0604020202020204" pitchFamily="34" charset="0"/>
                          <a:cs typeface="Arial" panose="020B0604020202020204" pitchFamily="34" charset="0"/>
                        </a:rPr>
                        <a:t>Large </a:t>
                      </a:r>
                      <a:r>
                        <a:rPr lang="en-US" sz="2020" u="none" strike="noStrike" spc="0" dirty="0">
                          <a:effectLst/>
                          <a:latin typeface="Arial" panose="020B0604020202020204" pitchFamily="34" charset="0"/>
                          <a:cs typeface="Arial" panose="020B0604020202020204" pitchFamily="34" charset="0"/>
                        </a:rPr>
                        <a:t>potential market could lead to large revenues</a:t>
                      </a:r>
                      <a:endParaRPr lang="en-GB" sz="202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c>
                  <a:txBody>
                    <a:bodyPr/>
                    <a:lstStyle/>
                    <a:p>
                      <a:pPr marL="457200" marR="0" lvl="0" indent="-342900" algn="l" defTabSz="914400" rtl="0" eaLnBrk="1" fontAlgn="auto" latinLnBrk="0" hangingPunct="1">
                        <a:lnSpc>
                          <a:spcPct val="100000"/>
                        </a:lnSpc>
                        <a:spcBef>
                          <a:spcPts val="0"/>
                        </a:spcBef>
                        <a:spcAft>
                          <a:spcPts val="0"/>
                        </a:spcAft>
                        <a:buClr>
                          <a:schemeClr val="accent6">
                            <a:lumMod val="50000"/>
                          </a:schemeClr>
                        </a:buClr>
                        <a:buSzTx/>
                        <a:buFont typeface="Arial" panose="020B0604020202020204" pitchFamily="34" charset="0"/>
                        <a:buChar char="•"/>
                        <a:tabLst/>
                        <a:defRPr/>
                      </a:pPr>
                      <a:r>
                        <a:rPr lang="en-US" sz="2020" u="none" strike="noStrike" spc="0" dirty="0" smtClean="0">
                          <a:effectLst/>
                          <a:latin typeface="Arial" panose="020B0604020202020204" pitchFamily="34" charset="0"/>
                          <a:cs typeface="Arial" panose="020B0604020202020204" pitchFamily="34" charset="0"/>
                        </a:rPr>
                        <a:t>Low </a:t>
                      </a:r>
                      <a:r>
                        <a:rPr lang="en-US" sz="2020" u="none" strike="noStrike" spc="0" dirty="0">
                          <a:effectLst/>
                          <a:latin typeface="Arial" panose="020B0604020202020204" pitchFamily="34" charset="0"/>
                          <a:cs typeface="Arial" panose="020B0604020202020204" pitchFamily="34" charset="0"/>
                        </a:rPr>
                        <a:t>levels of competition can lead to being able to charge a higher price, meaning increased revenue and </a:t>
                      </a:r>
                      <a:r>
                        <a:rPr lang="en-US" sz="2020" u="none" strike="noStrike" spc="0" dirty="0" smtClean="0">
                          <a:effectLst/>
                          <a:latin typeface="Arial" panose="020B0604020202020204" pitchFamily="34" charset="0"/>
                          <a:cs typeface="Arial" panose="020B0604020202020204" pitchFamily="34" charset="0"/>
                        </a:rPr>
                        <a:t>profit</a:t>
                      </a:r>
                    </a:p>
                    <a:p>
                      <a:pPr marL="457200" marR="0" lvl="0" indent="-342900" algn="l" defTabSz="914400" rtl="0" eaLnBrk="1" fontAlgn="auto" latinLnBrk="0" hangingPunct="1">
                        <a:lnSpc>
                          <a:spcPct val="100000"/>
                        </a:lnSpc>
                        <a:spcBef>
                          <a:spcPts val="0"/>
                        </a:spcBef>
                        <a:spcAft>
                          <a:spcPts val="0"/>
                        </a:spcAft>
                        <a:buClr>
                          <a:schemeClr val="accent6">
                            <a:lumMod val="50000"/>
                          </a:schemeClr>
                        </a:buClr>
                        <a:buSzTx/>
                        <a:buFont typeface="Arial" panose="020B0604020202020204" pitchFamily="34" charset="0"/>
                        <a:buChar char="•"/>
                        <a:tabLst/>
                        <a:defRPr/>
                      </a:pPr>
                      <a:r>
                        <a:rPr lang="en-US" sz="2020" u="none" strike="noStrike" spc="0" dirty="0" smtClean="0">
                          <a:effectLst/>
                          <a:latin typeface="Arial" panose="020B0604020202020204" pitchFamily="34" charset="0"/>
                          <a:cs typeface="Arial" panose="020B0604020202020204" pitchFamily="34" charset="0"/>
                        </a:rPr>
                        <a:t>Clear focus - can target particular customers (who are often easier to find and reach)</a:t>
                      </a:r>
                      <a:endParaRPr lang="en-GB" sz="2020" dirty="0" smtClean="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r>
              <a:tr h="1350150">
                <a:tc>
                  <a:txBody>
                    <a:bodyPr/>
                    <a:lstStyle/>
                    <a:p>
                      <a:pPr marL="50800" marR="0" indent="0" algn="l">
                        <a:lnSpc>
                          <a:spcPct val="100000"/>
                        </a:lnSpc>
                        <a:spcBef>
                          <a:spcPts val="0"/>
                        </a:spcBef>
                        <a:spcAft>
                          <a:spcPts val="0"/>
                        </a:spcAft>
                      </a:pPr>
                      <a:r>
                        <a:rPr lang="en-US" sz="2020" b="1" u="none" strike="noStrike" spc="0" dirty="0">
                          <a:effectLst/>
                          <a:latin typeface="Arial" panose="020B0604020202020204" pitchFamily="34" charset="0"/>
                          <a:cs typeface="Arial" panose="020B0604020202020204" pitchFamily="34" charset="0"/>
                        </a:rPr>
                        <a:t>Risks</a:t>
                      </a:r>
                      <a:endParaRPr lang="en-GB" sz="2020" b="1"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c>
                  <a:txBody>
                    <a:bodyPr/>
                    <a:lstStyle/>
                    <a:p>
                      <a:pPr marL="457200" marR="0" lvl="0" indent="-342900" algn="l" defTabSz="914400" rtl="0" eaLnBrk="1" fontAlgn="auto" latinLnBrk="0" hangingPunct="1">
                        <a:lnSpc>
                          <a:spcPct val="100000"/>
                        </a:lnSpc>
                        <a:spcBef>
                          <a:spcPts val="0"/>
                        </a:spcBef>
                        <a:spcAft>
                          <a:spcPts val="0"/>
                        </a:spcAft>
                        <a:buClr>
                          <a:schemeClr val="accent6">
                            <a:lumMod val="50000"/>
                          </a:schemeClr>
                        </a:buClr>
                        <a:buSzTx/>
                        <a:buFont typeface="Arial" panose="020B0604020202020204" pitchFamily="34" charset="0"/>
                        <a:buChar char="•"/>
                        <a:tabLst/>
                        <a:defRPr/>
                      </a:pPr>
                      <a:r>
                        <a:rPr lang="en-US" sz="2020" u="none" strike="noStrike" spc="0" dirty="0" smtClean="0">
                          <a:effectLst/>
                          <a:latin typeface="Arial" panose="020B0604020202020204" pitchFamily="34" charset="0"/>
                          <a:cs typeface="Arial" panose="020B0604020202020204" pitchFamily="34" charset="0"/>
                        </a:rPr>
                        <a:t>Strong </a:t>
                      </a:r>
                      <a:r>
                        <a:rPr lang="en-US" sz="2020" u="none" strike="noStrike" spc="0" dirty="0">
                          <a:effectLst/>
                          <a:latin typeface="Arial" panose="020B0604020202020204" pitchFamily="34" charset="0"/>
                          <a:cs typeface="Arial" panose="020B0604020202020204" pitchFamily="34" charset="0"/>
                        </a:rPr>
                        <a:t>competition can drive the price down, resulting in lower </a:t>
                      </a:r>
                      <a:r>
                        <a:rPr lang="en-US" sz="2020" u="none" strike="noStrike" spc="0" dirty="0" smtClean="0">
                          <a:effectLst/>
                          <a:latin typeface="Arial" panose="020B0604020202020204" pitchFamily="34" charset="0"/>
                          <a:cs typeface="Arial" panose="020B0604020202020204" pitchFamily="34" charset="0"/>
                        </a:rPr>
                        <a:t>profits</a:t>
                      </a:r>
                    </a:p>
                    <a:p>
                      <a:pPr marL="457200" marR="0" lvl="0" indent="-342900" algn="l" defTabSz="914400" rtl="0" eaLnBrk="1" fontAlgn="auto" latinLnBrk="0" hangingPunct="1">
                        <a:lnSpc>
                          <a:spcPct val="100000"/>
                        </a:lnSpc>
                        <a:spcBef>
                          <a:spcPts val="0"/>
                        </a:spcBef>
                        <a:spcAft>
                          <a:spcPts val="0"/>
                        </a:spcAft>
                        <a:buClr>
                          <a:schemeClr val="accent6">
                            <a:lumMod val="50000"/>
                          </a:schemeClr>
                        </a:buClr>
                        <a:buSzTx/>
                        <a:buFont typeface="Arial" panose="020B0604020202020204" pitchFamily="34" charset="0"/>
                        <a:buChar char="•"/>
                        <a:tabLst/>
                        <a:defRPr/>
                      </a:pPr>
                      <a:r>
                        <a:rPr lang="en-US" sz="2020" u="none" strike="noStrike" spc="0" dirty="0" smtClean="0">
                          <a:effectLst/>
                          <a:latin typeface="Arial" panose="020B0604020202020204" pitchFamily="34" charset="0"/>
                          <a:cs typeface="Arial" panose="020B0604020202020204" pitchFamily="34" charset="0"/>
                        </a:rPr>
                        <a:t>Branding and advertising to large and diverse groups can be expensive and difficult</a:t>
                      </a:r>
                      <a:endParaRPr lang="en-GB" sz="2020" dirty="0" smtClean="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c>
                  <a:txBody>
                    <a:bodyPr/>
                    <a:lstStyle/>
                    <a:p>
                      <a:pPr marL="457200" marR="0" lvl="0" indent="-342900" algn="l" defTabSz="914400" rtl="0" eaLnBrk="1" fontAlgn="auto" latinLnBrk="0" hangingPunct="1">
                        <a:lnSpc>
                          <a:spcPct val="100000"/>
                        </a:lnSpc>
                        <a:spcBef>
                          <a:spcPts val="0"/>
                        </a:spcBef>
                        <a:spcAft>
                          <a:spcPts val="0"/>
                        </a:spcAft>
                        <a:buClr>
                          <a:schemeClr val="accent6">
                            <a:lumMod val="50000"/>
                          </a:schemeClr>
                        </a:buClr>
                        <a:buSzTx/>
                        <a:buFont typeface="Arial" panose="020B0604020202020204" pitchFamily="34" charset="0"/>
                        <a:buChar char="•"/>
                        <a:tabLst/>
                        <a:defRPr/>
                      </a:pPr>
                      <a:r>
                        <a:rPr lang="en-US" sz="2020" u="none" strike="noStrike" spc="0" dirty="0" smtClean="0">
                          <a:effectLst/>
                          <a:latin typeface="Arial" panose="020B0604020202020204" pitchFamily="34" charset="0"/>
                          <a:cs typeface="Arial" panose="020B0604020202020204" pitchFamily="34" charset="0"/>
                        </a:rPr>
                        <a:t>Dependent </a:t>
                      </a:r>
                      <a:r>
                        <a:rPr lang="en-US" sz="2020" u="none" strike="noStrike" spc="0" dirty="0">
                          <a:effectLst/>
                          <a:latin typeface="Arial" panose="020B0604020202020204" pitchFamily="34" charset="0"/>
                          <a:cs typeface="Arial" panose="020B0604020202020204" pitchFamily="34" charset="0"/>
                        </a:rPr>
                        <a:t>on a small group of customers and vulnerable to changes in the market (all eggs in one basket</a:t>
                      </a:r>
                      <a:r>
                        <a:rPr lang="en-US" sz="2020" u="none" strike="noStrike" spc="0" dirty="0" smtClean="0">
                          <a:effectLst/>
                          <a:latin typeface="Arial" panose="020B0604020202020204" pitchFamily="34" charset="0"/>
                          <a:cs typeface="Arial" panose="020B0604020202020204" pitchFamily="34" charset="0"/>
                        </a:rPr>
                        <a:t>) </a:t>
                      </a:r>
                    </a:p>
                    <a:p>
                      <a:pPr marL="457200" marR="0" lvl="0" indent="-342900" algn="l" defTabSz="914400" rtl="0" eaLnBrk="1" fontAlgn="auto" latinLnBrk="0" hangingPunct="1">
                        <a:lnSpc>
                          <a:spcPct val="100000"/>
                        </a:lnSpc>
                        <a:spcBef>
                          <a:spcPts val="0"/>
                        </a:spcBef>
                        <a:spcAft>
                          <a:spcPts val="0"/>
                        </a:spcAft>
                        <a:buClr>
                          <a:schemeClr val="accent6">
                            <a:lumMod val="50000"/>
                          </a:schemeClr>
                        </a:buClr>
                        <a:buSzTx/>
                        <a:buFont typeface="Arial" panose="020B0604020202020204" pitchFamily="34" charset="0"/>
                        <a:buChar char="•"/>
                        <a:tabLst/>
                        <a:defRPr/>
                      </a:pPr>
                      <a:r>
                        <a:rPr lang="en-US" sz="2020" u="none" strike="noStrike" spc="0" dirty="0" smtClean="0">
                          <a:effectLst/>
                          <a:latin typeface="Arial" panose="020B0604020202020204" pitchFamily="34" charset="0"/>
                          <a:cs typeface="Arial" panose="020B0604020202020204" pitchFamily="34" charset="0"/>
                        </a:rPr>
                        <a:t>Likely to attract competition if successful</a:t>
                      </a:r>
                      <a:endParaRPr lang="en-GB" sz="2020" dirty="0" smtClean="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r>
            </a:tbl>
          </a:graphicData>
        </a:graphic>
      </p:graphicFrame>
    </p:spTree>
    <p:extLst>
      <p:ext uri="{BB962C8B-B14F-4D97-AF65-F5344CB8AC3E}">
        <p14:creationId xmlns:p14="http://schemas.microsoft.com/office/powerpoint/2010/main" val="2150629271"/>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700" b="1" dirty="0" smtClean="0"/>
              <a:t>1 – New Business Ideas - Expectations</a:t>
            </a:r>
          </a:p>
        </p:txBody>
      </p:sp>
      <p:sp>
        <p:nvSpPr>
          <p:cNvPr id="2" name="Rectangle 1"/>
          <p:cNvSpPr/>
          <p:nvPr/>
        </p:nvSpPr>
        <p:spPr>
          <a:xfrm>
            <a:off x="251520" y="1096426"/>
            <a:ext cx="8640960" cy="5355312"/>
          </a:xfrm>
          <a:prstGeom prst="rect">
            <a:avLst/>
          </a:prstGeom>
        </p:spPr>
        <p:txBody>
          <a:bodyPr wrap="square">
            <a:spAutoFit/>
          </a:bodyPr>
          <a:lstStyle/>
          <a:p>
            <a:pPr>
              <a:buClr>
                <a:schemeClr val="accent6">
                  <a:lumMod val="50000"/>
                </a:schemeClr>
              </a:buClr>
            </a:pPr>
            <a:r>
              <a:rPr lang="en-US" b="1" dirty="0"/>
              <a:t>What are examiners looking for</a:t>
            </a:r>
            <a:r>
              <a:rPr lang="en-US" b="1" dirty="0" smtClean="0"/>
              <a:t>?</a:t>
            </a:r>
            <a:endParaRPr lang="en-US" b="1" dirty="0"/>
          </a:p>
          <a:p>
            <a:pPr marL="457200" indent="-457200">
              <a:buClr>
                <a:schemeClr val="accent6">
                  <a:lumMod val="50000"/>
                </a:schemeClr>
              </a:buClr>
              <a:buFont typeface="Wingdings 3" panose="05040102010807070707" pitchFamily="18" charset="2"/>
              <a:buChar char=""/>
            </a:pPr>
            <a:r>
              <a:rPr lang="en-US" dirty="0"/>
              <a:t>Examiners use instructions to help you to decide the length and depth of your answer</a:t>
            </a:r>
            <a:r>
              <a:rPr lang="en-US" dirty="0" smtClean="0"/>
              <a:t>.</a:t>
            </a:r>
            <a:endParaRPr lang="en-US" dirty="0"/>
          </a:p>
          <a:p>
            <a:pPr>
              <a:buClr>
                <a:schemeClr val="accent6">
                  <a:lumMod val="50000"/>
                </a:schemeClr>
              </a:buClr>
            </a:pPr>
            <a:r>
              <a:rPr lang="en-US" b="1" dirty="0"/>
              <a:t>State, define, list, outline</a:t>
            </a:r>
          </a:p>
          <a:p>
            <a:pPr marL="457200" indent="-457200">
              <a:buClr>
                <a:schemeClr val="accent6">
                  <a:lumMod val="50000"/>
                </a:schemeClr>
              </a:buClr>
              <a:buFont typeface="Wingdings 3" panose="05040102010807070707" pitchFamily="18" charset="2"/>
              <a:buChar char=""/>
            </a:pPr>
            <a:r>
              <a:rPr lang="en-US" dirty="0"/>
              <a:t>These key words require short, concise answers, often recall of material that you have </a:t>
            </a:r>
            <a:r>
              <a:rPr lang="en-US" dirty="0" err="1"/>
              <a:t>memorised</a:t>
            </a:r>
            <a:r>
              <a:rPr lang="en-US" dirty="0" smtClean="0"/>
              <a:t>.</a:t>
            </a:r>
            <a:endParaRPr lang="en-US" dirty="0"/>
          </a:p>
          <a:p>
            <a:pPr>
              <a:buClr>
                <a:schemeClr val="accent6">
                  <a:lumMod val="50000"/>
                </a:schemeClr>
              </a:buClr>
            </a:pPr>
            <a:r>
              <a:rPr lang="en-US" b="1" dirty="0"/>
              <a:t>Explain, describe, discuss</a:t>
            </a:r>
          </a:p>
          <a:p>
            <a:pPr marL="457200" indent="-457200">
              <a:buClr>
                <a:schemeClr val="accent6">
                  <a:lumMod val="50000"/>
                </a:schemeClr>
              </a:buClr>
              <a:buFont typeface="Wingdings 3" panose="05040102010807070707" pitchFamily="18" charset="2"/>
              <a:buChar char=""/>
            </a:pPr>
            <a:r>
              <a:rPr lang="en-US" dirty="0"/>
              <a:t>Some reasoning or some reference to theory is needed, depending on the context.</a:t>
            </a:r>
          </a:p>
          <a:p>
            <a:pPr marL="457200" indent="-457200">
              <a:buClr>
                <a:schemeClr val="accent6">
                  <a:lumMod val="50000"/>
                </a:schemeClr>
              </a:buClr>
              <a:buFont typeface="Wingdings 3" panose="05040102010807070707" pitchFamily="18" charset="2"/>
              <a:buChar char=""/>
            </a:pPr>
            <a:r>
              <a:rPr lang="en-US" dirty="0"/>
              <a:t>Explaining and discussing require you to give a more detailed answer than when you are asked to ‘describe' something</a:t>
            </a:r>
            <a:r>
              <a:rPr lang="en-US" dirty="0" smtClean="0"/>
              <a:t>.</a:t>
            </a:r>
            <a:endParaRPr lang="en-US" dirty="0"/>
          </a:p>
          <a:p>
            <a:pPr>
              <a:buClr>
                <a:schemeClr val="accent6">
                  <a:lumMod val="50000"/>
                </a:schemeClr>
              </a:buClr>
            </a:pPr>
            <a:r>
              <a:rPr lang="en-US" b="1" dirty="0"/>
              <a:t>Apply</a:t>
            </a:r>
          </a:p>
          <a:p>
            <a:pPr marL="457200" indent="-457200">
              <a:buClr>
                <a:schemeClr val="accent6">
                  <a:lumMod val="50000"/>
                </a:schemeClr>
              </a:buClr>
              <a:buFont typeface="Wingdings 3" panose="05040102010807070707" pitchFamily="18" charset="2"/>
              <a:buChar char=""/>
            </a:pPr>
            <a:r>
              <a:rPr lang="en-US" dirty="0"/>
              <a:t>Here, you must make sure that you relate your answer to the given situation (this is always good practice in Business Studies exams</a:t>
            </a:r>
            <a:r>
              <a:rPr lang="en-US" dirty="0" smtClean="0"/>
              <a:t>).</a:t>
            </a:r>
            <a:endParaRPr lang="en-US" dirty="0"/>
          </a:p>
          <a:p>
            <a:pPr>
              <a:buClr>
                <a:schemeClr val="accent6">
                  <a:lumMod val="50000"/>
                </a:schemeClr>
              </a:buClr>
            </a:pPr>
            <a:r>
              <a:rPr lang="en-US" b="1" dirty="0"/>
              <a:t>Evaluate</a:t>
            </a:r>
          </a:p>
          <a:p>
            <a:pPr marL="457200" indent="-457200">
              <a:buClr>
                <a:schemeClr val="accent6">
                  <a:lumMod val="50000"/>
                </a:schemeClr>
              </a:buClr>
              <a:buFont typeface="Wingdings 3" panose="05040102010807070707" pitchFamily="18" charset="2"/>
              <a:buChar char=""/>
            </a:pPr>
            <a:r>
              <a:rPr lang="en-US" dirty="0"/>
              <a:t>You are required to provide full and detailed arguments, often ‘for' and ‘against', to show your depth of understanding</a:t>
            </a:r>
            <a:r>
              <a:rPr lang="en-US" dirty="0" smtClean="0"/>
              <a:t>.</a:t>
            </a:r>
            <a:endParaRPr lang="en-US" dirty="0"/>
          </a:p>
          <a:p>
            <a:pPr>
              <a:buClr>
                <a:schemeClr val="accent6">
                  <a:lumMod val="50000"/>
                </a:schemeClr>
              </a:buClr>
            </a:pPr>
            <a:r>
              <a:rPr lang="en-US" b="1" dirty="0"/>
              <a:t>Calculate</a:t>
            </a:r>
          </a:p>
          <a:p>
            <a:pPr marL="457200" indent="-457200">
              <a:buClr>
                <a:schemeClr val="accent6">
                  <a:lumMod val="50000"/>
                </a:schemeClr>
              </a:buClr>
              <a:buFont typeface="Wingdings 3" panose="05040102010807070707" pitchFamily="18" charset="2"/>
              <a:buChar char=""/>
            </a:pPr>
            <a:r>
              <a:rPr lang="en-US" dirty="0"/>
              <a:t>A numerical answer is required here</a:t>
            </a:r>
            <a:r>
              <a:rPr lang="en-US" dirty="0" smtClean="0"/>
              <a:t>.</a:t>
            </a:r>
            <a:endParaRPr lang="en-US" dirty="0"/>
          </a:p>
        </p:txBody>
      </p:sp>
    </p:spTree>
    <p:extLst>
      <p:ext uri="{BB962C8B-B14F-4D97-AF65-F5344CB8AC3E}">
        <p14:creationId xmlns:p14="http://schemas.microsoft.com/office/powerpoint/2010/main" val="229475878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840760" cy="3901068"/>
          </a:xfrm>
          <a:prstGeom prst="rect">
            <a:avLst/>
          </a:prstGeom>
        </p:spPr>
        <p:txBody>
          <a:bodyPr wrap="square">
            <a:spAutoFit/>
          </a:bodyPr>
          <a:lstStyle/>
          <a:p>
            <a:pPr marL="398463" indent="-398463">
              <a:buClr>
                <a:schemeClr val="accent6">
                  <a:lumMod val="50000"/>
                </a:schemeClr>
              </a:buClr>
              <a:buFont typeface="Wingdings 3" panose="05040102010807070707" pitchFamily="18" charset="2"/>
              <a:buChar char=""/>
            </a:pPr>
            <a:r>
              <a:rPr lang="en-US" sz="2250" dirty="0"/>
              <a:t>Niche markets often develop around subcultures. For example, people who like world music form a very distinctive subculture which has its own festivals, recordings and friendship groups. Together they form a </a:t>
            </a:r>
            <a:r>
              <a:rPr lang="en-US" sz="2250" dirty="0" smtClean="0"/>
              <a:t>subculture.</a:t>
            </a:r>
          </a:p>
          <a:p>
            <a:pPr marL="398463" indent="-398463">
              <a:buClr>
                <a:schemeClr val="accent6">
                  <a:lumMod val="50000"/>
                </a:schemeClr>
              </a:buClr>
              <a:buFont typeface="Wingdings 3" panose="05040102010807070707" pitchFamily="18" charset="2"/>
              <a:buChar char=""/>
            </a:pPr>
            <a:r>
              <a:rPr lang="en-US" sz="2250" dirty="0" smtClean="0"/>
              <a:t>There </a:t>
            </a:r>
            <a:r>
              <a:rPr lang="en-US" sz="2250" dirty="0"/>
              <a:t>are many other examples - people who like to go fishing, or enact historical battles, or get involved in amateur dramatics. Before you decide that these are all a bit weird, have a think about the subcultures you yourself value or have experienced.</a:t>
            </a:r>
          </a:p>
        </p:txBody>
      </p:sp>
      <p:sp>
        <p:nvSpPr>
          <p:cNvPr id="6" name="Title 1"/>
          <p:cNvSpPr>
            <a:spLocks noGrp="1"/>
          </p:cNvSpPr>
          <p:nvPr>
            <p:ph type="title"/>
          </p:nvPr>
        </p:nvSpPr>
        <p:spPr>
          <a:xfrm>
            <a:off x="35496" y="72008"/>
            <a:ext cx="7704856" cy="548680"/>
          </a:xfrm>
        </p:spPr>
        <p:txBody>
          <a:bodyPr>
            <a:noAutofit/>
          </a:bodyPr>
          <a:lstStyle/>
          <a:p>
            <a:r>
              <a:rPr lang="en-GB" sz="3200" b="1" dirty="0" smtClean="0"/>
              <a:t>8.3 – Market Segmentation – Niche Markets</a:t>
            </a:r>
          </a:p>
        </p:txBody>
      </p:sp>
      <p:sp>
        <p:nvSpPr>
          <p:cNvPr id="7" name="Round Same Side Corner Rectangle 6">
            <a:hlinkClick r:id="" action="ppaction://noaction"/>
          </p:cNvPr>
          <p:cNvSpPr/>
          <p:nvPr/>
        </p:nvSpPr>
        <p:spPr>
          <a:xfrm>
            <a:off x="680424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48</a:t>
            </a:r>
            <a:endParaRPr lang="en-GB" sz="1200" b="1" dirty="0">
              <a:latin typeface="Arial" panose="020B0604020202020204" pitchFamily="34" charset="0"/>
              <a:cs typeface="Arial" panose="020B0604020202020204" pitchFamily="34" charset="0"/>
            </a:endParaRPr>
          </a:p>
        </p:txBody>
      </p:sp>
      <p:sp>
        <p:nvSpPr>
          <p:cNvPr id="3" name="TextBox 2"/>
          <p:cNvSpPr txBox="1"/>
          <p:nvPr/>
        </p:nvSpPr>
        <p:spPr>
          <a:xfrm>
            <a:off x="251520" y="5013176"/>
            <a:ext cx="8568952" cy="1631216"/>
          </a:xfrm>
          <a:prstGeom prst="rect">
            <a:avLst/>
          </a:prstGeom>
          <a:solidFill>
            <a:schemeClr val="accent1">
              <a:lumMod val="40000"/>
              <a:lumOff val="60000"/>
            </a:schemeClr>
          </a:solidFill>
          <a:ln w="57150">
            <a:solidFill>
              <a:srgbClr val="002060"/>
            </a:solidFill>
          </a:ln>
        </p:spPr>
        <p:txBody>
          <a:bodyPr wrap="square" rtlCol="0">
            <a:spAutoFit/>
          </a:bodyPr>
          <a:lstStyle/>
          <a:p>
            <a:r>
              <a:rPr lang="en-US" sz="2000" b="1" dirty="0"/>
              <a:t>Mass marketing </a:t>
            </a:r>
            <a:r>
              <a:rPr lang="en-US" sz="2000" dirty="0"/>
              <a:t>applies to a business that is aiming its product at the largest part of the market.</a:t>
            </a:r>
          </a:p>
          <a:p>
            <a:r>
              <a:rPr lang="en-US" sz="2000" b="1" dirty="0"/>
              <a:t>Niche marketing </a:t>
            </a:r>
            <a:r>
              <a:rPr lang="en-US" sz="2000" dirty="0"/>
              <a:t>means deliberately targeting a small group of customers, within a larger market, who share the same characteristics or </a:t>
            </a:r>
            <a:r>
              <a:rPr lang="en-US" sz="2000" dirty="0" smtClean="0"/>
              <a:t>needs</a:t>
            </a:r>
            <a:endParaRPr lang="en-US" sz="2000" dirty="0"/>
          </a:p>
        </p:txBody>
      </p:sp>
      <p:pic>
        <p:nvPicPr>
          <p:cNvPr id="8" name="Picture 4" descr="Image result for examples of niche product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1" y="1136123"/>
            <a:ext cx="1728192" cy="93011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Image result for examples of niche product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92281" y="2420889"/>
            <a:ext cx="1728192" cy="97210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Image result for exclusive product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2280" y="3789040"/>
            <a:ext cx="1728192" cy="975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6343806"/>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3185680"/>
            <a:ext cx="8568952" cy="3697935"/>
          </a:xfrm>
          <a:prstGeom prst="rect">
            <a:avLst/>
          </a:prstGeom>
        </p:spPr>
        <p:txBody>
          <a:bodyPr wrap="square">
            <a:spAutoFit/>
          </a:bodyPr>
          <a:lstStyle/>
          <a:p>
            <a:pPr>
              <a:buClr>
                <a:schemeClr val="accent6">
                  <a:lumMod val="50000"/>
                </a:schemeClr>
              </a:buClr>
            </a:pPr>
            <a:r>
              <a:rPr lang="en-US" sz="2080" b="1" dirty="0" smtClean="0">
                <a:solidFill>
                  <a:srgbClr val="FF0000"/>
                </a:solidFill>
              </a:rPr>
              <a:t>B&amp;Q in China</a:t>
            </a:r>
          </a:p>
          <a:p>
            <a:pPr marL="398463" indent="-398463">
              <a:buClr>
                <a:schemeClr val="accent6">
                  <a:lumMod val="50000"/>
                </a:schemeClr>
              </a:buClr>
              <a:buFont typeface="Wingdings 3" panose="05040102010807070707" pitchFamily="18" charset="2"/>
              <a:buChar char=""/>
            </a:pPr>
            <a:r>
              <a:rPr lang="en-US" sz="2080" dirty="0" smtClean="0">
                <a:solidFill>
                  <a:srgbClr val="FF0000"/>
                </a:solidFill>
              </a:rPr>
              <a:t>Sales </a:t>
            </a:r>
            <a:r>
              <a:rPr lang="en-US" sz="2080" dirty="0">
                <a:solidFill>
                  <a:srgbClr val="FF0000"/>
                </a:solidFill>
              </a:rPr>
              <a:t>of DIY home improvement products topped £14bn in 2006. The market leader in this sector at this time was B&amp;Q, which enjoyed around 24% market share, making their market share worth around £3.4bn.</a:t>
            </a:r>
          </a:p>
          <a:p>
            <a:pPr marL="398463" indent="-398463">
              <a:buClr>
                <a:schemeClr val="accent6">
                  <a:lumMod val="50000"/>
                </a:schemeClr>
              </a:buClr>
              <a:buFont typeface="Wingdings 3" panose="05040102010807070707" pitchFamily="18" charset="2"/>
              <a:buChar char=""/>
            </a:pPr>
            <a:r>
              <a:rPr lang="en-US" sz="2080" dirty="0">
                <a:solidFill>
                  <a:srgbClr val="FF0000"/>
                </a:solidFill>
              </a:rPr>
              <a:t>B&amp;Q executives were rightly proud of their company's performance in 2006. Their market share had increased from 19% in 1995 and the home improvement market had grown at an average rate of 7.8% for every year between 1997 and 2005, as customers were inspired by home improvement television shows like Changing Rooms and motivated by increasing property prices</a:t>
            </a:r>
            <a:r>
              <a:rPr lang="en-US" sz="2080" dirty="0" smtClean="0">
                <a:solidFill>
                  <a:srgbClr val="FF0000"/>
                </a:solidFill>
              </a:rPr>
              <a:t>.</a:t>
            </a:r>
            <a:endParaRPr lang="en-US" sz="208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200" b="1" dirty="0" smtClean="0"/>
              <a:t>8.3 – Market Segmentation – B&amp;Q in China</a:t>
            </a:r>
          </a:p>
        </p:txBody>
      </p:sp>
      <p:sp>
        <p:nvSpPr>
          <p:cNvPr id="7" name="Round Same Side Corner Rectangle 6">
            <a:hlinkClick r:id="" action="ppaction://noaction"/>
          </p:cNvPr>
          <p:cNvSpPr/>
          <p:nvPr/>
        </p:nvSpPr>
        <p:spPr>
          <a:xfrm>
            <a:off x="680424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49</a:t>
            </a:r>
            <a:endParaRPr lang="en-GB" sz="1200" b="1" dirty="0">
              <a:latin typeface="Arial" panose="020B0604020202020204" pitchFamily="34" charset="0"/>
              <a:cs typeface="Arial" panose="020B0604020202020204" pitchFamily="34" charset="0"/>
            </a:endParaRPr>
          </a:p>
        </p:txBody>
      </p:sp>
      <p:sp>
        <p:nvSpPr>
          <p:cNvPr id="3" name="TextBox 2"/>
          <p:cNvSpPr txBox="1"/>
          <p:nvPr/>
        </p:nvSpPr>
        <p:spPr>
          <a:xfrm>
            <a:off x="251520" y="1131777"/>
            <a:ext cx="8568952" cy="1938992"/>
          </a:xfrm>
          <a:prstGeom prst="rect">
            <a:avLst/>
          </a:prstGeom>
          <a:solidFill>
            <a:schemeClr val="accent1">
              <a:lumMod val="40000"/>
              <a:lumOff val="60000"/>
            </a:schemeClr>
          </a:solidFill>
          <a:ln w="57150">
            <a:solidFill>
              <a:srgbClr val="002060"/>
            </a:solidFill>
          </a:ln>
        </p:spPr>
        <p:txBody>
          <a:bodyPr wrap="square" rtlCol="0">
            <a:spAutoFit/>
          </a:bodyPr>
          <a:lstStyle/>
          <a:p>
            <a:r>
              <a:rPr lang="en-US" sz="2000" b="1" dirty="0"/>
              <a:t>Show your understanding</a:t>
            </a:r>
          </a:p>
          <a:p>
            <a:pPr marL="342900" indent="-342900">
              <a:buClr>
                <a:schemeClr val="accent6">
                  <a:lumMod val="50000"/>
                </a:schemeClr>
              </a:buClr>
              <a:buFont typeface="Wingdings 3" panose="05040102010807070707" pitchFamily="18" charset="2"/>
              <a:buChar char=""/>
            </a:pPr>
            <a:r>
              <a:rPr lang="en-US" sz="2000" dirty="0"/>
              <a:t>Go back to Jamie's idea in the opening case study. Sketch images of typical customers for Jamie's smartphone app, identifying key segmentation information.</a:t>
            </a:r>
          </a:p>
          <a:p>
            <a:pPr marL="342900" indent="-342900">
              <a:buClr>
                <a:schemeClr val="accent6">
                  <a:lumMod val="50000"/>
                </a:schemeClr>
              </a:buClr>
              <a:buFont typeface="Wingdings 3" panose="05040102010807070707" pitchFamily="18" charset="2"/>
              <a:buChar char=""/>
            </a:pPr>
            <a:r>
              <a:rPr lang="en-US" sz="2000" dirty="0"/>
              <a:t>Is Jamie's smartphone app potentially a mass market or a niche market product? Explain your answer</a:t>
            </a:r>
          </a:p>
        </p:txBody>
      </p:sp>
    </p:spTree>
    <p:extLst>
      <p:ext uri="{BB962C8B-B14F-4D97-AF65-F5344CB8AC3E}">
        <p14:creationId xmlns:p14="http://schemas.microsoft.com/office/powerpoint/2010/main" val="2525090964"/>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6840760" cy="5664628"/>
          </a:xfrm>
          <a:prstGeom prst="rect">
            <a:avLst/>
          </a:prstGeom>
        </p:spPr>
        <p:txBody>
          <a:bodyPr wrap="square">
            <a:spAutoFit/>
          </a:bodyPr>
          <a:lstStyle/>
          <a:p>
            <a:pPr marL="398463" indent="-398463">
              <a:buClr>
                <a:schemeClr val="accent6">
                  <a:lumMod val="50000"/>
                </a:schemeClr>
              </a:buClr>
              <a:buFont typeface="Wingdings 3" panose="05040102010807070707" pitchFamily="18" charset="2"/>
              <a:buChar char=""/>
            </a:pPr>
            <a:r>
              <a:rPr lang="en-US" sz="2130" dirty="0" smtClean="0">
                <a:solidFill>
                  <a:srgbClr val="FF0000"/>
                </a:solidFill>
              </a:rPr>
              <a:t>However</a:t>
            </a:r>
            <a:r>
              <a:rPr lang="en-US" sz="2130" dirty="0">
                <a:solidFill>
                  <a:srgbClr val="FF0000"/>
                </a:solidFill>
              </a:rPr>
              <a:t>, the boardroom was concerned that future company growth would be far harder to come by.</a:t>
            </a:r>
          </a:p>
          <a:p>
            <a:pPr marL="398463" indent="-398463">
              <a:buClr>
                <a:schemeClr val="accent6">
                  <a:lumMod val="50000"/>
                </a:schemeClr>
              </a:buClr>
              <a:buFont typeface="Wingdings 3" panose="05040102010807070707" pitchFamily="18" charset="2"/>
              <a:buChar char=""/>
            </a:pPr>
            <a:r>
              <a:rPr lang="en-US" sz="2130" dirty="0">
                <a:solidFill>
                  <a:srgbClr val="FF0000"/>
                </a:solidFill>
              </a:rPr>
              <a:t>B&amp;Q's increase in market share had been at the expense of Focus Do It All, </a:t>
            </a:r>
            <a:r>
              <a:rPr lang="en-US" sz="2130" dirty="0" err="1">
                <a:solidFill>
                  <a:srgbClr val="FF0000"/>
                </a:solidFill>
              </a:rPr>
              <a:t>Homebase</a:t>
            </a:r>
            <a:r>
              <a:rPr lang="en-US" sz="2130" dirty="0">
                <a:solidFill>
                  <a:srgbClr val="FF0000"/>
                </a:solidFill>
              </a:rPr>
              <a:t> and independent retailers but Wickes and a reinvigorated </a:t>
            </a:r>
            <a:r>
              <a:rPr lang="en-US" sz="2130" dirty="0" err="1">
                <a:solidFill>
                  <a:srgbClr val="FF0000"/>
                </a:solidFill>
              </a:rPr>
              <a:t>Homebase</a:t>
            </a:r>
            <a:r>
              <a:rPr lang="en-US" sz="2130" dirty="0">
                <a:solidFill>
                  <a:srgbClr val="FF0000"/>
                </a:solidFill>
              </a:rPr>
              <a:t> remained serious competitors in the retail sector whilst Travis Perkins was particularly strong in the wholesale sector. Significant increases in market share would be very expensive to achieve, requiring either costly takeovers, aggressive discounting or expensive marketing.</a:t>
            </a:r>
          </a:p>
          <a:p>
            <a:pPr marL="398463" indent="-398463">
              <a:buClr>
                <a:schemeClr val="accent6">
                  <a:lumMod val="50000"/>
                </a:schemeClr>
              </a:buClr>
              <a:buFont typeface="Wingdings 3" panose="05040102010807070707" pitchFamily="18" charset="2"/>
              <a:buChar char=""/>
            </a:pPr>
            <a:r>
              <a:rPr lang="en-US" sz="2130" dirty="0">
                <a:solidFill>
                  <a:srgbClr val="FF0000"/>
                </a:solidFill>
              </a:rPr>
              <a:t>Furthermore, B&amp;Q were concerned that the UK market would no longer continue to grow at such a rate. Changes in fashion were still expected but in terms of house decoration, the cycles of trend were far longer than those found in high street fashion</a:t>
            </a:r>
            <a:r>
              <a:rPr lang="en-US" sz="2130" dirty="0" smtClean="0">
                <a:solidFill>
                  <a:srgbClr val="FF0000"/>
                </a:solidFill>
              </a:rPr>
              <a:t>.</a:t>
            </a:r>
            <a:endParaRPr lang="en-US" sz="213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200" b="1" dirty="0" smtClean="0"/>
              <a:t>8.4 – Market Segmentation – B&amp;Q in China</a:t>
            </a:r>
          </a:p>
        </p:txBody>
      </p:sp>
      <p:sp>
        <p:nvSpPr>
          <p:cNvPr id="7" name="Round Same Side Corner Rectangle 6">
            <a:hlinkClick r:id="" action="ppaction://noaction"/>
          </p:cNvPr>
          <p:cNvSpPr/>
          <p:nvPr/>
        </p:nvSpPr>
        <p:spPr>
          <a:xfrm>
            <a:off x="680424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49</a:t>
            </a:r>
            <a:endParaRPr lang="en-GB" sz="1200" b="1" dirty="0">
              <a:latin typeface="Arial" panose="020B0604020202020204" pitchFamily="34" charset="0"/>
              <a:cs typeface="Arial" panose="020B0604020202020204" pitchFamily="34" charset="0"/>
            </a:endParaRPr>
          </a:p>
        </p:txBody>
      </p:sp>
      <p:pic>
        <p:nvPicPr>
          <p:cNvPr id="5122" name="Picture 2" descr="Image result for b&amp;q"/>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092280" y="1124745"/>
            <a:ext cx="1729482" cy="128142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mage result for b&amp;q in chin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092280" y="2591008"/>
            <a:ext cx="1729976" cy="127004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Image result for b&amp;q in chin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2280" y="4005064"/>
            <a:ext cx="1729482" cy="85069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hlinkClick r:id="rId6"/>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7092280" y="4992893"/>
            <a:ext cx="1729482" cy="1604459"/>
          </a:xfrm>
          <a:prstGeom prst="rect">
            <a:avLst/>
          </a:prstGeom>
        </p:spPr>
      </p:pic>
    </p:spTree>
    <p:extLst>
      <p:ext uri="{BB962C8B-B14F-4D97-AF65-F5344CB8AC3E}">
        <p14:creationId xmlns:p14="http://schemas.microsoft.com/office/powerpoint/2010/main" val="3972397833"/>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6768752" cy="5401479"/>
          </a:xfrm>
          <a:prstGeom prst="rect">
            <a:avLst/>
          </a:prstGeom>
        </p:spPr>
        <p:txBody>
          <a:bodyPr wrap="square">
            <a:spAutoFit/>
          </a:bodyPr>
          <a:lstStyle/>
          <a:p>
            <a:pPr marL="398463" indent="-398463">
              <a:buClr>
                <a:schemeClr val="accent6">
                  <a:lumMod val="50000"/>
                </a:schemeClr>
              </a:buClr>
              <a:buFont typeface="Wingdings 3" panose="05040102010807070707" pitchFamily="18" charset="2"/>
              <a:buChar char=""/>
            </a:pPr>
            <a:r>
              <a:rPr lang="en-US" sz="2320" dirty="0" smtClean="0">
                <a:solidFill>
                  <a:srgbClr val="FF0000"/>
                </a:solidFill>
              </a:rPr>
              <a:t>By </a:t>
            </a:r>
            <a:r>
              <a:rPr lang="en-US" sz="2320" dirty="0">
                <a:solidFill>
                  <a:srgbClr val="FF0000"/>
                </a:solidFill>
              </a:rPr>
              <a:t>2009 their fears were confirmed. The UK recession halted home improvement as disposable incomes fell and new housebuilding stopped almost entirely. The result was that the market shrank by around 15%. B&amp;Q still enjoyed a healthy market share (still around 24%) but of a smaller market.</a:t>
            </a:r>
          </a:p>
          <a:p>
            <a:pPr marL="398463" indent="-398463">
              <a:buClr>
                <a:schemeClr val="accent6">
                  <a:lumMod val="50000"/>
                </a:schemeClr>
              </a:buClr>
              <a:buFont typeface="Wingdings 3" panose="05040102010807070707" pitchFamily="18" charset="2"/>
              <a:buChar char=""/>
            </a:pPr>
            <a:r>
              <a:rPr lang="en-US" sz="2320" dirty="0">
                <a:solidFill>
                  <a:srgbClr val="FF0000"/>
                </a:solidFill>
              </a:rPr>
              <a:t>Nonetheless, B&amp;Q executives were not overly worried because by 2005 they had opened altogether 48 B&amp;Q branded stores in China. The Chinese home improvement market is estimated to be worth around £27bn; around twice as big as the UK's. Besides, growth in the Chinese home improvement market is around 15% per year</a:t>
            </a:r>
            <a:r>
              <a:rPr lang="en-US" sz="2320" dirty="0" smtClean="0">
                <a:solidFill>
                  <a:srgbClr val="FF0000"/>
                </a:solidFill>
              </a:rPr>
              <a:t>.</a:t>
            </a:r>
            <a:endParaRPr lang="en-US" sz="232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200" b="1" dirty="0" smtClean="0"/>
              <a:t>8.4 – Market Segmentation – B&amp;Q in China</a:t>
            </a:r>
          </a:p>
        </p:txBody>
      </p:sp>
      <p:sp>
        <p:nvSpPr>
          <p:cNvPr id="7" name="Round Same Side Corner Rectangle 6">
            <a:hlinkClick r:id="" action="ppaction://noaction"/>
          </p:cNvPr>
          <p:cNvSpPr/>
          <p:nvPr/>
        </p:nvSpPr>
        <p:spPr>
          <a:xfrm>
            <a:off x="680424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49</a:t>
            </a:r>
            <a:endParaRPr lang="en-GB" sz="1200" b="1" dirty="0">
              <a:latin typeface="Arial" panose="020B0604020202020204" pitchFamily="34" charset="0"/>
              <a:cs typeface="Arial" panose="020B0604020202020204" pitchFamily="34" charset="0"/>
            </a:endParaRPr>
          </a:p>
        </p:txBody>
      </p:sp>
      <p:pic>
        <p:nvPicPr>
          <p:cNvPr id="8" name="Picture 2" descr="Image result for b&amp;q"/>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092280" y="1124745"/>
            <a:ext cx="1729482" cy="128142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result for b&amp;q in chin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092280" y="2591008"/>
            <a:ext cx="1729976" cy="127004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Image result for b&amp;q in chin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2280" y="4005064"/>
            <a:ext cx="1729482" cy="85069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hlinkClick r:id="rId6"/>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7092280" y="4992893"/>
            <a:ext cx="1729482" cy="1604459"/>
          </a:xfrm>
          <a:prstGeom prst="rect">
            <a:avLst/>
          </a:prstGeom>
        </p:spPr>
      </p:pic>
    </p:spTree>
    <p:extLst>
      <p:ext uri="{BB962C8B-B14F-4D97-AF65-F5344CB8AC3E}">
        <p14:creationId xmlns:p14="http://schemas.microsoft.com/office/powerpoint/2010/main" val="2661790537"/>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6912768" cy="5455340"/>
          </a:xfrm>
          <a:prstGeom prst="rect">
            <a:avLst/>
          </a:prstGeom>
        </p:spPr>
        <p:txBody>
          <a:bodyPr wrap="square">
            <a:spAutoFit/>
          </a:bodyPr>
          <a:lstStyle/>
          <a:p>
            <a:pPr>
              <a:buClr>
                <a:schemeClr val="accent6">
                  <a:lumMod val="50000"/>
                </a:schemeClr>
              </a:buClr>
            </a:pPr>
            <a:r>
              <a:rPr lang="en-US" sz="2050" b="1" dirty="0" smtClean="0">
                <a:solidFill>
                  <a:srgbClr val="FF0000"/>
                </a:solidFill>
              </a:rPr>
              <a:t>The </a:t>
            </a:r>
            <a:r>
              <a:rPr lang="en-US" sz="2050" b="1" dirty="0">
                <a:solidFill>
                  <a:srgbClr val="FF0000"/>
                </a:solidFill>
              </a:rPr>
              <a:t>Water Saver</a:t>
            </a:r>
          </a:p>
          <a:p>
            <a:pPr marL="398463" indent="-398463">
              <a:buClr>
                <a:schemeClr val="accent6">
                  <a:lumMod val="50000"/>
                </a:schemeClr>
              </a:buClr>
              <a:buFont typeface="Wingdings 3" panose="05040102010807070707" pitchFamily="18" charset="2"/>
              <a:buChar char=""/>
            </a:pPr>
            <a:r>
              <a:rPr lang="en-US" sz="2050" dirty="0" smtClean="0">
                <a:solidFill>
                  <a:srgbClr val="FF0000"/>
                </a:solidFill>
              </a:rPr>
              <a:t>After volunteering in Africa, </a:t>
            </a:r>
            <a:r>
              <a:rPr lang="en-US" sz="2050" dirty="0">
                <a:solidFill>
                  <a:srgbClr val="FF0000"/>
                </a:solidFill>
              </a:rPr>
              <a:t>Lucy noticed how precious water is to African people. Inspired by </a:t>
            </a:r>
            <a:r>
              <a:rPr lang="en-US" sz="2050" dirty="0" smtClean="0">
                <a:solidFill>
                  <a:srgbClr val="FF0000"/>
                </a:solidFill>
              </a:rPr>
              <a:t>this, Lucy </a:t>
            </a:r>
            <a:r>
              <a:rPr lang="en-US" sz="2050" dirty="0">
                <a:solidFill>
                  <a:srgbClr val="FF0000"/>
                </a:solidFill>
              </a:rPr>
              <a:t>designed a new shower-head that maintained a similar level of flow pressure whilst using 30% less water.</a:t>
            </a:r>
          </a:p>
          <a:p>
            <a:pPr marL="398463" indent="-398463">
              <a:buClr>
                <a:schemeClr val="accent6">
                  <a:lumMod val="50000"/>
                </a:schemeClr>
              </a:buClr>
              <a:buFont typeface="Wingdings 3" panose="05040102010807070707" pitchFamily="18" charset="2"/>
              <a:buChar char=""/>
            </a:pPr>
            <a:r>
              <a:rPr lang="en-US" sz="2050" dirty="0">
                <a:solidFill>
                  <a:srgbClr val="FF0000"/>
                </a:solidFill>
              </a:rPr>
              <a:t>She tested her idea amongst her friends, using a prototype to verify that it worked before arranging for a manufacturer to take on production. As soon as she had a cost price (around £7) she approached B&amp;Q with a view to stocking it in their stores. She worked out that the shower-head could save a family of four around £16 a year in water and demonstrated that it was easy to fit to existing showers</a:t>
            </a:r>
            <a:r>
              <a:rPr lang="en-US" sz="2050" dirty="0" smtClean="0">
                <a:solidFill>
                  <a:srgbClr val="FF0000"/>
                </a:solidFill>
              </a:rPr>
              <a:t>.</a:t>
            </a:r>
          </a:p>
          <a:p>
            <a:pPr marL="398463" indent="-398463">
              <a:buClr>
                <a:schemeClr val="accent6">
                  <a:lumMod val="50000"/>
                </a:schemeClr>
              </a:buClr>
              <a:buFont typeface="Wingdings 3" panose="05040102010807070707" pitchFamily="18" charset="2"/>
              <a:buChar char=""/>
            </a:pPr>
            <a:r>
              <a:rPr lang="en-US" sz="2050" dirty="0" smtClean="0">
                <a:solidFill>
                  <a:srgbClr val="FF0000"/>
                </a:solidFill>
              </a:rPr>
              <a:t>The </a:t>
            </a:r>
            <a:r>
              <a:rPr lang="en-US" sz="2050" dirty="0">
                <a:solidFill>
                  <a:srgbClr val="FF0000"/>
                </a:solidFill>
              </a:rPr>
              <a:t>B&amp;Q product manager was impressed! Her positive reaction was confirmed when, later in the week, she called Lucy and agreed to stock the shower-head in the UK stores.</a:t>
            </a:r>
          </a:p>
        </p:txBody>
      </p:sp>
      <p:sp>
        <p:nvSpPr>
          <p:cNvPr id="6" name="Title 1"/>
          <p:cNvSpPr>
            <a:spLocks noGrp="1"/>
          </p:cNvSpPr>
          <p:nvPr>
            <p:ph type="title"/>
          </p:nvPr>
        </p:nvSpPr>
        <p:spPr>
          <a:xfrm>
            <a:off x="35496" y="72008"/>
            <a:ext cx="7704856" cy="548680"/>
          </a:xfrm>
        </p:spPr>
        <p:txBody>
          <a:bodyPr>
            <a:noAutofit/>
          </a:bodyPr>
          <a:lstStyle/>
          <a:p>
            <a:r>
              <a:rPr lang="en-GB" sz="3200" b="1" dirty="0" smtClean="0"/>
              <a:t>8.4 – Market Segmentation – B&amp;Q in China</a:t>
            </a:r>
          </a:p>
        </p:txBody>
      </p:sp>
      <p:sp>
        <p:nvSpPr>
          <p:cNvPr id="7" name="Round Same Side Corner Rectangle 6">
            <a:hlinkClick r:id="" action="ppaction://noaction"/>
          </p:cNvPr>
          <p:cNvSpPr/>
          <p:nvPr/>
        </p:nvSpPr>
        <p:spPr>
          <a:xfrm>
            <a:off x="680424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49</a:t>
            </a:r>
            <a:endParaRPr lang="en-GB" sz="1200" b="1" dirty="0">
              <a:latin typeface="Arial" panose="020B0604020202020204" pitchFamily="34" charset="0"/>
              <a:cs typeface="Arial" panose="020B0604020202020204" pitchFamily="34" charset="0"/>
            </a:endParaRPr>
          </a:p>
        </p:txBody>
      </p:sp>
      <p:pic>
        <p:nvPicPr>
          <p:cNvPr id="7170" name="Picture 2" descr="Image result for the water sav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4288" y="1124744"/>
            <a:ext cx="1695328" cy="2134297"/>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Image result for the water save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692404" y="4966882"/>
            <a:ext cx="1167212" cy="160448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Image result for the water saver"/>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0" b="100000" l="58323" r="92387"/>
                    </a14:imgEffect>
                  </a14:imgLayer>
                </a14:imgProps>
              </a:ext>
              <a:ext uri="{28A0092B-C50C-407E-A947-70E740481C1C}">
                <a14:useLocalDpi xmlns:a14="http://schemas.microsoft.com/office/drawing/2010/main" val="0"/>
              </a:ext>
            </a:extLst>
          </a:blip>
          <a:srcRect l="64591" r="10909"/>
          <a:stretch/>
        </p:blipFill>
        <p:spPr bwMode="auto">
          <a:xfrm>
            <a:off x="7164288" y="3366919"/>
            <a:ext cx="968093" cy="22943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1338658"/>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8568952" cy="5509200"/>
          </a:xfrm>
          <a:prstGeom prst="rect">
            <a:avLst/>
          </a:prstGeom>
        </p:spPr>
        <p:txBody>
          <a:bodyPr wrap="square">
            <a:spAutoFit/>
          </a:bodyPr>
          <a:lstStyle/>
          <a:p>
            <a:pPr>
              <a:buClr>
                <a:schemeClr val="accent6">
                  <a:lumMod val="50000"/>
                </a:schemeClr>
              </a:buClr>
            </a:pPr>
            <a:r>
              <a:rPr lang="en-US" sz="2200" b="1" dirty="0" smtClean="0">
                <a:solidFill>
                  <a:srgbClr val="FF0000"/>
                </a:solidFill>
              </a:rPr>
              <a:t>Show </a:t>
            </a:r>
            <a:r>
              <a:rPr lang="en-US" sz="2200" b="1" dirty="0">
                <a:solidFill>
                  <a:srgbClr val="FF0000"/>
                </a:solidFill>
              </a:rPr>
              <a:t>your understanding</a:t>
            </a:r>
          </a:p>
          <a:p>
            <a:pPr marL="457200" indent="-457200">
              <a:buClr>
                <a:schemeClr val="accent6">
                  <a:lumMod val="50000"/>
                </a:schemeClr>
              </a:buClr>
              <a:buFont typeface="+mj-lt"/>
              <a:buAutoNum type="arabicPeriod"/>
            </a:pPr>
            <a:r>
              <a:rPr lang="en-US" sz="2200" dirty="0" smtClean="0">
                <a:solidFill>
                  <a:srgbClr val="FF0000"/>
                </a:solidFill>
              </a:rPr>
              <a:t>Calculate </a:t>
            </a:r>
            <a:r>
              <a:rPr lang="en-US" sz="2200" dirty="0">
                <a:solidFill>
                  <a:srgbClr val="FF0000"/>
                </a:solidFill>
              </a:rPr>
              <a:t>the value of the DIY home improvement market in 2009.</a:t>
            </a:r>
          </a:p>
          <a:p>
            <a:pPr marL="457200" indent="-457200">
              <a:buClr>
                <a:schemeClr val="accent6">
                  <a:lumMod val="50000"/>
                </a:schemeClr>
              </a:buClr>
              <a:buFont typeface="+mj-lt"/>
              <a:buAutoNum type="arabicPeriod"/>
            </a:pPr>
            <a:r>
              <a:rPr lang="en-US" sz="2200" dirty="0" smtClean="0">
                <a:solidFill>
                  <a:srgbClr val="FF0000"/>
                </a:solidFill>
              </a:rPr>
              <a:t>Calculate </a:t>
            </a:r>
            <a:r>
              <a:rPr lang="en-US" sz="2200" dirty="0">
                <a:solidFill>
                  <a:srgbClr val="FF0000"/>
                </a:solidFill>
              </a:rPr>
              <a:t>the value of B&amp;Q's market share in 2009.</a:t>
            </a:r>
          </a:p>
          <a:p>
            <a:pPr marL="457200" indent="-457200">
              <a:buClr>
                <a:schemeClr val="accent6">
                  <a:lumMod val="50000"/>
                </a:schemeClr>
              </a:buClr>
              <a:buFont typeface="+mj-lt"/>
              <a:buAutoNum type="arabicPeriod"/>
            </a:pPr>
            <a:r>
              <a:rPr lang="en-US" sz="2200" dirty="0" smtClean="0">
                <a:solidFill>
                  <a:srgbClr val="FF0000"/>
                </a:solidFill>
              </a:rPr>
              <a:t>"</a:t>
            </a:r>
            <a:r>
              <a:rPr lang="en-US" sz="2200" dirty="0">
                <a:solidFill>
                  <a:srgbClr val="FF0000"/>
                </a:solidFill>
              </a:rPr>
              <a:t>B&amp;Q's profits will have fallen in 2009." Discuss the accuracy of this statement.</a:t>
            </a:r>
          </a:p>
          <a:p>
            <a:pPr marL="457200" indent="-457200">
              <a:buClr>
                <a:schemeClr val="accent6">
                  <a:lumMod val="50000"/>
                </a:schemeClr>
              </a:buClr>
              <a:buFont typeface="+mj-lt"/>
              <a:buAutoNum type="arabicPeriod"/>
            </a:pPr>
            <a:r>
              <a:rPr lang="en-US" sz="2200" dirty="0" smtClean="0">
                <a:solidFill>
                  <a:srgbClr val="FF0000"/>
                </a:solidFill>
              </a:rPr>
              <a:t>Explain </a:t>
            </a:r>
            <a:r>
              <a:rPr lang="en-US" sz="2200" dirty="0">
                <a:solidFill>
                  <a:srgbClr val="FF0000"/>
                </a:solidFill>
              </a:rPr>
              <a:t>why B&amp;Q needed to look abroad to achieve company growth.</a:t>
            </a:r>
          </a:p>
          <a:p>
            <a:pPr marL="457200" indent="-457200">
              <a:buClr>
                <a:schemeClr val="accent6">
                  <a:lumMod val="50000"/>
                </a:schemeClr>
              </a:buClr>
              <a:buFont typeface="+mj-lt"/>
              <a:buAutoNum type="arabicPeriod"/>
            </a:pPr>
            <a:r>
              <a:rPr lang="en-US" sz="2200" dirty="0" smtClean="0">
                <a:solidFill>
                  <a:srgbClr val="FF0000"/>
                </a:solidFill>
              </a:rPr>
              <a:t>Discuss </a:t>
            </a:r>
            <a:r>
              <a:rPr lang="en-US" sz="2200" dirty="0">
                <a:solidFill>
                  <a:srgbClr val="FF0000"/>
                </a:solidFill>
              </a:rPr>
              <a:t>whether Lucy should be worried about the recent negative market growth for DIY home improvement products.</a:t>
            </a:r>
          </a:p>
          <a:p>
            <a:pPr marL="457200" indent="-457200">
              <a:buClr>
                <a:schemeClr val="accent6">
                  <a:lumMod val="50000"/>
                </a:schemeClr>
              </a:buClr>
              <a:buFont typeface="+mj-lt"/>
              <a:buAutoNum type="arabicPeriod"/>
            </a:pPr>
            <a:r>
              <a:rPr lang="en-US" sz="2200" dirty="0" smtClean="0">
                <a:solidFill>
                  <a:srgbClr val="FF0000"/>
                </a:solidFill>
              </a:rPr>
              <a:t>Discuss </a:t>
            </a:r>
            <a:r>
              <a:rPr lang="en-US" sz="2200" dirty="0">
                <a:solidFill>
                  <a:srgbClr val="FF0000"/>
                </a:solidFill>
              </a:rPr>
              <a:t>whether Lucy should insist that her shower head be sold in Chinese branches of B&amp;Q. Find out</a:t>
            </a:r>
          </a:p>
          <a:p>
            <a:pPr marL="465138" indent="-465138">
              <a:buClr>
                <a:schemeClr val="accent6">
                  <a:lumMod val="50000"/>
                </a:schemeClr>
              </a:buClr>
              <a:buFont typeface="Wingdings 3" panose="05040102010807070707" pitchFamily="18" charset="2"/>
              <a:buChar char=""/>
            </a:pPr>
            <a:r>
              <a:rPr lang="en-US" sz="2200" dirty="0" smtClean="0">
                <a:solidFill>
                  <a:srgbClr val="002060"/>
                </a:solidFill>
              </a:rPr>
              <a:t>On the next slide, what </a:t>
            </a:r>
            <a:r>
              <a:rPr lang="en-US" sz="2200" dirty="0">
                <a:solidFill>
                  <a:srgbClr val="002060"/>
                </a:solidFill>
              </a:rPr>
              <a:t>does the graphic show in terms of market size for top ten cars? Find out about the market for cars as a whole over the same time period.</a:t>
            </a:r>
          </a:p>
          <a:p>
            <a:pPr marL="465138" indent="-465138">
              <a:buClr>
                <a:schemeClr val="accent6">
                  <a:lumMod val="50000"/>
                </a:schemeClr>
              </a:buClr>
              <a:buFont typeface="Wingdings 3" panose="05040102010807070707" pitchFamily="18" charset="2"/>
              <a:buChar char=""/>
            </a:pPr>
            <a:r>
              <a:rPr lang="en-US" sz="2200" dirty="0">
                <a:solidFill>
                  <a:srgbClr val="002060"/>
                </a:solidFill>
              </a:rPr>
              <a:t>Using the graphic, how could you segment the UK car market? </a:t>
            </a:r>
          </a:p>
        </p:txBody>
      </p:sp>
      <p:sp>
        <p:nvSpPr>
          <p:cNvPr id="6" name="Title 1"/>
          <p:cNvSpPr>
            <a:spLocks noGrp="1"/>
          </p:cNvSpPr>
          <p:nvPr>
            <p:ph type="title"/>
          </p:nvPr>
        </p:nvSpPr>
        <p:spPr>
          <a:xfrm>
            <a:off x="35496" y="72008"/>
            <a:ext cx="7704856" cy="548680"/>
          </a:xfrm>
        </p:spPr>
        <p:txBody>
          <a:bodyPr>
            <a:noAutofit/>
          </a:bodyPr>
          <a:lstStyle/>
          <a:p>
            <a:r>
              <a:rPr lang="en-GB" sz="3200" b="1" dirty="0" smtClean="0"/>
              <a:t>8.4 – Market Segmentation – B&amp;Q in China</a:t>
            </a:r>
          </a:p>
        </p:txBody>
      </p:sp>
      <p:sp>
        <p:nvSpPr>
          <p:cNvPr id="7" name="Round Same Side Corner Rectangle 6">
            <a:hlinkClick r:id="" action="ppaction://noaction"/>
          </p:cNvPr>
          <p:cNvSpPr/>
          <p:nvPr/>
        </p:nvSpPr>
        <p:spPr>
          <a:xfrm>
            <a:off x="680424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50</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68822793"/>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200" b="1" dirty="0" smtClean="0"/>
              <a:t>8.4 – Market Segmentation – B&amp;Q in China</a:t>
            </a:r>
          </a:p>
        </p:txBody>
      </p:sp>
      <p:sp>
        <p:nvSpPr>
          <p:cNvPr id="7" name="Round Same Side Corner Rectangle 6">
            <a:hlinkClick r:id="" action="ppaction://noaction"/>
          </p:cNvPr>
          <p:cNvSpPr/>
          <p:nvPr/>
        </p:nvSpPr>
        <p:spPr>
          <a:xfrm>
            <a:off x="680424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50</a:t>
            </a:r>
            <a:endParaRPr lang="en-GB" sz="1200" b="1" dirty="0">
              <a:latin typeface="Arial" panose="020B0604020202020204" pitchFamily="34" charset="0"/>
              <a:cs typeface="Arial" panose="020B0604020202020204" pitchFamily="34" charset="0"/>
            </a:endParaRPr>
          </a:p>
        </p:txBody>
      </p:sp>
      <p:pic>
        <p:nvPicPr>
          <p:cNvPr id="2050" name="Picture 2" descr="http://neoformix.com/2011/UKAut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008" y="1177967"/>
            <a:ext cx="8510464" cy="53494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8389890"/>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8568952" cy="5632311"/>
          </a:xfrm>
          <a:prstGeom prst="rect">
            <a:avLst/>
          </a:prstGeom>
        </p:spPr>
        <p:txBody>
          <a:bodyPr wrap="square">
            <a:spAutoFit/>
          </a:bodyPr>
          <a:lstStyle/>
          <a:p>
            <a:pPr>
              <a:buClr>
                <a:schemeClr val="accent6">
                  <a:lumMod val="50000"/>
                </a:schemeClr>
              </a:buClr>
            </a:pPr>
            <a:r>
              <a:rPr lang="en-US" sz="2000" b="1" dirty="0">
                <a:solidFill>
                  <a:srgbClr val="FF0000"/>
                </a:solidFill>
              </a:rPr>
              <a:t>Evidence A Cola-Cola India turns 20</a:t>
            </a:r>
          </a:p>
          <a:p>
            <a:pPr marL="457200" indent="-457200">
              <a:buClr>
                <a:schemeClr val="accent6">
                  <a:lumMod val="50000"/>
                </a:schemeClr>
              </a:buClr>
              <a:buFont typeface="Wingdings 3" panose="05040102010807070707" pitchFamily="18" charset="2"/>
              <a:buChar char=""/>
            </a:pPr>
            <a:r>
              <a:rPr lang="en-US" sz="2000" dirty="0">
                <a:solidFill>
                  <a:srgbClr val="FF0000"/>
                </a:solidFill>
              </a:rPr>
              <a:t>The Coca-Cola drink was launched in Agra, India in </a:t>
            </a:r>
            <a:r>
              <a:rPr lang="en-US" sz="2000" dirty="0" smtClean="0">
                <a:solidFill>
                  <a:srgbClr val="FF0000"/>
                </a:solidFill>
              </a:rPr>
              <a:t>1993. Since </a:t>
            </a:r>
            <a:r>
              <a:rPr lang="en-US" sz="2000" dirty="0">
                <a:solidFill>
                  <a:srgbClr val="FF0000"/>
                </a:solidFill>
              </a:rPr>
              <a:t>then Coca-Cola India has grown rapidly, </a:t>
            </a:r>
            <a:r>
              <a:rPr lang="en-US" sz="2000" dirty="0" smtClean="0">
                <a:solidFill>
                  <a:srgbClr val="FF0000"/>
                </a:solidFill>
              </a:rPr>
              <a:t>owning two </a:t>
            </a:r>
            <a:r>
              <a:rPr lang="en-US" sz="2000" dirty="0">
                <a:solidFill>
                  <a:srgbClr val="FF0000"/>
                </a:solidFill>
              </a:rPr>
              <a:t>of the country’s largest soft drinks brands – </a:t>
            </a:r>
            <a:r>
              <a:rPr lang="en-US" sz="2000" dirty="0" err="1" smtClean="0">
                <a:solidFill>
                  <a:srgbClr val="FF0000"/>
                </a:solidFill>
              </a:rPr>
              <a:t>Thums</a:t>
            </a:r>
            <a:r>
              <a:rPr lang="en-US" sz="2000" dirty="0" smtClean="0">
                <a:solidFill>
                  <a:srgbClr val="FF0000"/>
                </a:solidFill>
              </a:rPr>
              <a:t> Up </a:t>
            </a:r>
            <a:r>
              <a:rPr lang="en-US" sz="2000" dirty="0">
                <a:solidFill>
                  <a:srgbClr val="FF0000"/>
                </a:solidFill>
              </a:rPr>
              <a:t>and Sprite. Operations include over 7,000 </a:t>
            </a:r>
            <a:r>
              <a:rPr lang="en-US" sz="2000" dirty="0" smtClean="0">
                <a:solidFill>
                  <a:srgbClr val="FF0000"/>
                </a:solidFill>
              </a:rPr>
              <a:t>Indian distributors </a:t>
            </a:r>
            <a:r>
              <a:rPr lang="en-US" sz="2000" dirty="0">
                <a:solidFill>
                  <a:srgbClr val="FF0000"/>
                </a:solidFill>
              </a:rPr>
              <a:t>and more than 2.2 million retailers.</a:t>
            </a:r>
          </a:p>
          <a:p>
            <a:pPr marL="457200" indent="-457200">
              <a:buClr>
                <a:schemeClr val="accent6">
                  <a:lumMod val="50000"/>
                </a:schemeClr>
              </a:buClr>
              <a:buFont typeface="Wingdings 3" panose="05040102010807070707" pitchFamily="18" charset="2"/>
              <a:buChar char=""/>
            </a:pPr>
            <a:r>
              <a:rPr lang="en-US" sz="2000" dirty="0">
                <a:solidFill>
                  <a:srgbClr val="FF0000"/>
                </a:solidFill>
              </a:rPr>
              <a:t>Coca-Cola India has invested more than $2bn in its Indian operations and </a:t>
            </a:r>
            <a:r>
              <a:rPr lang="en-US" sz="2000" dirty="0" smtClean="0">
                <a:solidFill>
                  <a:srgbClr val="FF0000"/>
                </a:solidFill>
              </a:rPr>
              <a:t>provides direct </a:t>
            </a:r>
            <a:r>
              <a:rPr lang="en-US" sz="2000" dirty="0">
                <a:solidFill>
                  <a:srgbClr val="FF0000"/>
                </a:solidFill>
              </a:rPr>
              <a:t>employment to more than 25,000 people and indirect employment to more </a:t>
            </a:r>
            <a:r>
              <a:rPr lang="en-US" sz="2000" dirty="0" smtClean="0">
                <a:solidFill>
                  <a:srgbClr val="FF0000"/>
                </a:solidFill>
              </a:rPr>
              <a:t>than 1,500,000 </a:t>
            </a:r>
            <a:r>
              <a:rPr lang="en-US" sz="2000" dirty="0">
                <a:solidFill>
                  <a:srgbClr val="FF0000"/>
                </a:solidFill>
              </a:rPr>
              <a:t>people through its vast supply and distribution system.</a:t>
            </a:r>
          </a:p>
          <a:p>
            <a:pPr marL="457200" indent="-457200">
              <a:buClr>
                <a:schemeClr val="accent6">
                  <a:lumMod val="50000"/>
                </a:schemeClr>
              </a:buClr>
              <a:buFont typeface="Wingdings 3" panose="05040102010807070707" pitchFamily="18" charset="2"/>
              <a:buChar char=""/>
            </a:pPr>
            <a:r>
              <a:rPr lang="en-US" sz="2000" dirty="0">
                <a:solidFill>
                  <a:srgbClr val="FF0000"/>
                </a:solidFill>
              </a:rPr>
              <a:t>Coca-Cola India is the country’s leading beverage company with an unmatched </a:t>
            </a:r>
            <a:r>
              <a:rPr lang="en-US" sz="2000" dirty="0" smtClean="0">
                <a:solidFill>
                  <a:srgbClr val="FF0000"/>
                </a:solidFill>
              </a:rPr>
              <a:t>portfolio of </a:t>
            </a:r>
            <a:r>
              <a:rPr lang="en-US" sz="2000" dirty="0">
                <a:solidFill>
                  <a:srgbClr val="FF0000"/>
                </a:solidFill>
              </a:rPr>
              <a:t>beverages. These include Coca-Cola, Fanta Orange, </a:t>
            </a:r>
            <a:r>
              <a:rPr lang="en-US" sz="2000" dirty="0" err="1">
                <a:solidFill>
                  <a:srgbClr val="FF0000"/>
                </a:solidFill>
              </a:rPr>
              <a:t>Limca</a:t>
            </a:r>
            <a:r>
              <a:rPr lang="en-US" sz="2000" dirty="0">
                <a:solidFill>
                  <a:srgbClr val="FF0000"/>
                </a:solidFill>
              </a:rPr>
              <a:t>, Sprite, </a:t>
            </a:r>
            <a:r>
              <a:rPr lang="en-US" sz="2000" dirty="0" err="1">
                <a:solidFill>
                  <a:srgbClr val="FF0000"/>
                </a:solidFill>
              </a:rPr>
              <a:t>Thums</a:t>
            </a:r>
            <a:r>
              <a:rPr lang="en-US" sz="2000" dirty="0">
                <a:solidFill>
                  <a:srgbClr val="FF0000"/>
                </a:solidFill>
              </a:rPr>
              <a:t> Up, Burn,</a:t>
            </a:r>
          </a:p>
          <a:p>
            <a:pPr marL="457200" indent="-457200">
              <a:buClr>
                <a:schemeClr val="accent6">
                  <a:lumMod val="50000"/>
                </a:schemeClr>
              </a:buClr>
              <a:buFont typeface="Wingdings 3" panose="05040102010807070707" pitchFamily="18" charset="2"/>
              <a:buChar char=""/>
            </a:pPr>
            <a:r>
              <a:rPr lang="en-US" sz="2000" dirty="0">
                <a:solidFill>
                  <a:srgbClr val="FF0000"/>
                </a:solidFill>
              </a:rPr>
              <a:t>Kinley, </a:t>
            </a:r>
            <a:r>
              <a:rPr lang="en-US" sz="2000" dirty="0" err="1">
                <a:solidFill>
                  <a:srgbClr val="FF0000"/>
                </a:solidFill>
              </a:rPr>
              <a:t>Maaza</a:t>
            </a:r>
            <a:r>
              <a:rPr lang="en-US" sz="2000" dirty="0">
                <a:solidFill>
                  <a:srgbClr val="FF0000"/>
                </a:solidFill>
              </a:rPr>
              <a:t>, Minute Maid Pulpy Orange, Minute Maid </a:t>
            </a:r>
            <a:r>
              <a:rPr lang="en-US" sz="2000" dirty="0" err="1">
                <a:solidFill>
                  <a:srgbClr val="FF0000"/>
                </a:solidFill>
              </a:rPr>
              <a:t>Nimbu</a:t>
            </a:r>
            <a:r>
              <a:rPr lang="en-US" sz="2000" dirty="0">
                <a:solidFill>
                  <a:srgbClr val="FF0000"/>
                </a:solidFill>
              </a:rPr>
              <a:t> Fresh and the </a:t>
            </a:r>
            <a:r>
              <a:rPr lang="en-US" sz="2000" dirty="0" smtClean="0">
                <a:solidFill>
                  <a:srgbClr val="FF0000"/>
                </a:solidFill>
              </a:rPr>
              <a:t>Georgia Gold </a:t>
            </a:r>
            <a:r>
              <a:rPr lang="en-US" sz="2000" dirty="0">
                <a:solidFill>
                  <a:srgbClr val="FF0000"/>
                </a:solidFill>
              </a:rPr>
              <a:t>range of teas and coffees and </a:t>
            </a:r>
            <a:r>
              <a:rPr lang="en-US" sz="2000" dirty="0" err="1" smtClean="0">
                <a:solidFill>
                  <a:srgbClr val="FF0000"/>
                </a:solidFill>
              </a:rPr>
              <a:t>Vitingo</a:t>
            </a:r>
            <a:r>
              <a:rPr lang="en-US" sz="2000" dirty="0" smtClean="0">
                <a:solidFill>
                  <a:srgbClr val="FF0000"/>
                </a:solidFill>
              </a:rPr>
              <a:t>. </a:t>
            </a:r>
          </a:p>
          <a:p>
            <a:pPr marL="457200" indent="-457200">
              <a:buClr>
                <a:schemeClr val="accent6">
                  <a:lumMod val="50000"/>
                </a:schemeClr>
              </a:buClr>
              <a:buFont typeface="Wingdings 3" panose="05040102010807070707" pitchFamily="18" charset="2"/>
              <a:buChar char=""/>
            </a:pPr>
            <a:r>
              <a:rPr lang="en-US" sz="2000" dirty="0" smtClean="0">
                <a:solidFill>
                  <a:srgbClr val="FF0000"/>
                </a:solidFill>
              </a:rPr>
              <a:t>Coca-Cola </a:t>
            </a:r>
            <a:r>
              <a:rPr lang="en-US" sz="2000" dirty="0">
                <a:solidFill>
                  <a:srgbClr val="FF0000"/>
                </a:solidFill>
              </a:rPr>
              <a:t>India is one of the largest domestic buyers of agricultural products such </a:t>
            </a:r>
            <a:r>
              <a:rPr lang="en-US" sz="2000" dirty="0" smtClean="0">
                <a:solidFill>
                  <a:srgbClr val="FF0000"/>
                </a:solidFill>
              </a:rPr>
              <a:t>as sugar </a:t>
            </a:r>
            <a:r>
              <a:rPr lang="en-US" sz="2000" dirty="0">
                <a:solidFill>
                  <a:srgbClr val="FF0000"/>
                </a:solidFill>
              </a:rPr>
              <a:t>and mango pulp. The company’s business also positively impacts on </a:t>
            </a:r>
            <a:r>
              <a:rPr lang="en-US" sz="2000" dirty="0" smtClean="0">
                <a:solidFill>
                  <a:srgbClr val="FF0000"/>
                </a:solidFill>
              </a:rPr>
              <a:t>industries such </a:t>
            </a:r>
            <a:r>
              <a:rPr lang="en-US" sz="2000" dirty="0">
                <a:solidFill>
                  <a:srgbClr val="FF0000"/>
                </a:solidFill>
              </a:rPr>
              <a:t>as glass, plastics, automobiles and banking.</a:t>
            </a:r>
            <a:endParaRPr lang="en-US" sz="2000" dirty="0">
              <a:solidFill>
                <a:srgbClr val="002060"/>
              </a:solidFill>
            </a:endParaRPr>
          </a:p>
        </p:txBody>
      </p:sp>
      <p:sp>
        <p:nvSpPr>
          <p:cNvPr id="6" name="Title 1"/>
          <p:cNvSpPr>
            <a:spLocks noGrp="1"/>
          </p:cNvSpPr>
          <p:nvPr>
            <p:ph type="title"/>
          </p:nvPr>
        </p:nvSpPr>
        <p:spPr>
          <a:xfrm>
            <a:off x="35496" y="72008"/>
            <a:ext cx="7704856" cy="548680"/>
          </a:xfrm>
        </p:spPr>
        <p:txBody>
          <a:bodyPr>
            <a:noAutofit/>
          </a:bodyPr>
          <a:lstStyle/>
          <a:p>
            <a:r>
              <a:rPr lang="en-GB" sz="3800" dirty="0"/>
              <a:t>8 – Exam Questions – 2016 - January</a:t>
            </a:r>
            <a:endParaRPr lang="en-GB" sz="3800" b="1" dirty="0" smtClean="0"/>
          </a:p>
        </p:txBody>
      </p:sp>
      <p:sp>
        <p:nvSpPr>
          <p:cNvPr id="5" name="TextBox 4">
            <a:hlinkClick r:id="rId3" action="ppaction://hlinkfile"/>
          </p:cNvPr>
          <p:cNvSpPr txBox="1"/>
          <p:nvPr/>
        </p:nvSpPr>
        <p:spPr>
          <a:xfrm>
            <a:off x="8460432" y="2134597"/>
            <a:ext cx="466794" cy="646331"/>
          </a:xfrm>
          <a:prstGeom prst="rect">
            <a:avLst/>
          </a:prstGeom>
          <a:noFill/>
        </p:spPr>
        <p:txBody>
          <a:bodyPr wrap="none" rtlCol="0">
            <a:spAutoFit/>
          </a:bodyPr>
          <a:lstStyle/>
          <a:p>
            <a:r>
              <a:rPr lang="en-GB" sz="36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958936835"/>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8568952" cy="5016758"/>
          </a:xfrm>
          <a:prstGeom prst="rect">
            <a:avLst/>
          </a:prstGeom>
        </p:spPr>
        <p:txBody>
          <a:bodyPr wrap="square">
            <a:spAutoFit/>
          </a:bodyPr>
          <a:lstStyle/>
          <a:p>
            <a:pPr marL="457200" indent="-457200">
              <a:buClr>
                <a:schemeClr val="accent6">
                  <a:lumMod val="50000"/>
                </a:schemeClr>
              </a:buClr>
              <a:buFont typeface="+mj-lt"/>
              <a:buAutoNum type="arabicPeriod" startAt="7"/>
            </a:pPr>
            <a:r>
              <a:rPr lang="en-US" sz="2000" dirty="0">
                <a:solidFill>
                  <a:srgbClr val="FF0000"/>
                </a:solidFill>
              </a:rPr>
              <a:t>Analyse two benefits to Coca-Cola India of having a wide range of soft drinks in </a:t>
            </a:r>
            <a:r>
              <a:rPr lang="en-US" sz="2000" dirty="0" smtClean="0">
                <a:solidFill>
                  <a:srgbClr val="FF0000"/>
                </a:solidFill>
              </a:rPr>
              <a:t>its product </a:t>
            </a:r>
            <a:r>
              <a:rPr lang="en-US" sz="2000" dirty="0">
                <a:solidFill>
                  <a:srgbClr val="FF0000"/>
                </a:solidFill>
              </a:rPr>
              <a:t>portfolio</a:t>
            </a:r>
            <a:r>
              <a:rPr lang="en-US" sz="2000" dirty="0" smtClean="0">
                <a:solidFill>
                  <a:srgbClr val="FF0000"/>
                </a:solidFill>
              </a:rPr>
              <a:t>.</a:t>
            </a:r>
          </a:p>
          <a:p>
            <a:pPr>
              <a:buClr>
                <a:schemeClr val="accent6">
                  <a:lumMod val="50000"/>
                </a:schemeClr>
              </a:buClr>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rPr>
              <a:t>(</a:t>
            </a:r>
            <a:r>
              <a:rPr lang="en-US" sz="2000" b="1" dirty="0">
                <a:solidFill>
                  <a:srgbClr val="FF0000"/>
                </a:solidFill>
              </a:rPr>
              <a:t>Total for Question 7 = 6 marks)</a:t>
            </a:r>
            <a:endParaRPr lang="en-US" sz="20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800" b="1" dirty="0" smtClean="0"/>
              <a:t>8 – Exam Questions – 2016 - January</a:t>
            </a:r>
          </a:p>
        </p:txBody>
      </p:sp>
      <p:sp>
        <p:nvSpPr>
          <p:cNvPr id="5" name="TextBox 4">
            <a:hlinkClick r:id="rId3" action="ppaction://hlinkfile"/>
          </p:cNvPr>
          <p:cNvSpPr txBox="1"/>
          <p:nvPr/>
        </p:nvSpPr>
        <p:spPr>
          <a:xfrm>
            <a:off x="8460432" y="1414517"/>
            <a:ext cx="466794" cy="646331"/>
          </a:xfrm>
          <a:prstGeom prst="rect">
            <a:avLst/>
          </a:prstGeom>
          <a:noFill/>
        </p:spPr>
        <p:txBody>
          <a:bodyPr wrap="none" rtlCol="0">
            <a:spAutoFit/>
          </a:bodyPr>
          <a:lstStyle/>
          <a:p>
            <a:r>
              <a:rPr lang="en-GB" sz="36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408399770"/>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8568952" cy="5324535"/>
          </a:xfrm>
          <a:prstGeom prst="rect">
            <a:avLst/>
          </a:prstGeom>
        </p:spPr>
        <p:txBody>
          <a:bodyPr wrap="square">
            <a:spAutoFit/>
          </a:bodyPr>
          <a:lstStyle/>
          <a:p>
            <a:pPr marL="457200" indent="-457200">
              <a:buClr>
                <a:schemeClr val="accent6">
                  <a:lumMod val="50000"/>
                </a:schemeClr>
              </a:buClr>
              <a:buFont typeface="+mj-lt"/>
              <a:buAutoNum type="arabicPeriod" startAt="3"/>
            </a:pPr>
            <a:r>
              <a:rPr lang="en-US" sz="2000" dirty="0" smtClean="0">
                <a:solidFill>
                  <a:srgbClr val="FF0000"/>
                </a:solidFill>
              </a:rPr>
              <a:t>(a) Sportsaquatic.com </a:t>
            </a:r>
            <a:r>
              <a:rPr lang="en-US" sz="2000" dirty="0">
                <a:solidFill>
                  <a:srgbClr val="FF0000"/>
                </a:solidFill>
              </a:rPr>
              <a:t>is a successful online retailer offering specialist swimwear </a:t>
            </a:r>
            <a:r>
              <a:rPr lang="en-US" sz="2000" dirty="0" err="1">
                <a:solidFill>
                  <a:srgbClr val="FF0000"/>
                </a:solidFill>
              </a:rPr>
              <a:t>forcompetitive</a:t>
            </a:r>
            <a:r>
              <a:rPr lang="en-US" sz="2000" dirty="0">
                <a:solidFill>
                  <a:srgbClr val="FF0000"/>
                </a:solidFill>
              </a:rPr>
              <a:t> swimming teams.</a:t>
            </a:r>
          </a:p>
          <a:p>
            <a:pPr marL="404813">
              <a:buClr>
                <a:schemeClr val="accent6">
                  <a:lumMod val="50000"/>
                </a:schemeClr>
              </a:buClr>
            </a:pPr>
            <a:r>
              <a:rPr lang="en-US" sz="2000" dirty="0" err="1" smtClean="0">
                <a:solidFill>
                  <a:srgbClr val="FF0000"/>
                </a:solidFill>
              </a:rPr>
              <a:t>Sportsaquatic</a:t>
            </a:r>
            <a:r>
              <a:rPr lang="en-US" sz="2000" dirty="0" smtClean="0">
                <a:solidFill>
                  <a:srgbClr val="FF0000"/>
                </a:solidFill>
              </a:rPr>
              <a:t> </a:t>
            </a:r>
            <a:r>
              <a:rPr lang="en-US" sz="2000" dirty="0">
                <a:solidFill>
                  <a:srgbClr val="FF0000"/>
                </a:solidFill>
              </a:rPr>
              <a:t>is an example of a business operating in </a:t>
            </a:r>
            <a:r>
              <a:rPr lang="en-US" sz="2000" dirty="0" smtClean="0">
                <a:solidFill>
                  <a:srgbClr val="FF0000"/>
                </a:solidFill>
              </a:rPr>
              <a:t>a (1</a:t>
            </a:r>
            <a:r>
              <a:rPr lang="en-US" sz="2000" dirty="0">
                <a:solidFill>
                  <a:srgbClr val="FF0000"/>
                </a:solidFill>
              </a:rPr>
              <a:t>)</a:t>
            </a:r>
          </a:p>
          <a:p>
            <a:pPr marL="862013" indent="-457200">
              <a:buClr>
                <a:schemeClr val="accent6">
                  <a:lumMod val="50000"/>
                </a:schemeClr>
              </a:buClr>
              <a:buFont typeface="+mj-lt"/>
              <a:buAutoNum type="alphaLcParenR"/>
            </a:pPr>
            <a:r>
              <a:rPr lang="en-US" sz="2000" dirty="0" smtClean="0">
                <a:solidFill>
                  <a:srgbClr val="FF0000"/>
                </a:solidFill>
              </a:rPr>
              <a:t>test </a:t>
            </a:r>
            <a:r>
              <a:rPr lang="en-US" sz="2000" dirty="0">
                <a:solidFill>
                  <a:srgbClr val="FF0000"/>
                </a:solidFill>
              </a:rPr>
              <a:t>market</a:t>
            </a:r>
          </a:p>
          <a:p>
            <a:pPr marL="862013" indent="-457200">
              <a:buClr>
                <a:schemeClr val="accent6">
                  <a:lumMod val="50000"/>
                </a:schemeClr>
              </a:buClr>
              <a:buFont typeface="+mj-lt"/>
              <a:buAutoNum type="alphaLcParenR"/>
            </a:pPr>
            <a:r>
              <a:rPr lang="en-US" sz="2000" dirty="0" smtClean="0">
                <a:solidFill>
                  <a:srgbClr val="FF0000"/>
                </a:solidFill>
              </a:rPr>
              <a:t>face-to-face </a:t>
            </a:r>
            <a:r>
              <a:rPr lang="en-US" sz="2000" dirty="0">
                <a:solidFill>
                  <a:srgbClr val="FF0000"/>
                </a:solidFill>
              </a:rPr>
              <a:t>market</a:t>
            </a:r>
          </a:p>
          <a:p>
            <a:pPr marL="862013" indent="-457200">
              <a:buClr>
                <a:schemeClr val="accent6">
                  <a:lumMod val="50000"/>
                </a:schemeClr>
              </a:buClr>
              <a:buFont typeface="+mj-lt"/>
              <a:buAutoNum type="alphaLcParenR"/>
            </a:pPr>
            <a:r>
              <a:rPr lang="en-US" sz="2000" dirty="0" smtClean="0">
                <a:solidFill>
                  <a:srgbClr val="FF0000"/>
                </a:solidFill>
              </a:rPr>
              <a:t>mass </a:t>
            </a:r>
            <a:r>
              <a:rPr lang="en-US" sz="2000" dirty="0">
                <a:solidFill>
                  <a:srgbClr val="FF0000"/>
                </a:solidFill>
              </a:rPr>
              <a:t>market</a:t>
            </a:r>
          </a:p>
          <a:p>
            <a:pPr marL="862013" indent="-457200">
              <a:buClr>
                <a:schemeClr val="accent6">
                  <a:lumMod val="50000"/>
                </a:schemeClr>
              </a:buClr>
              <a:buFont typeface="+mj-lt"/>
              <a:buAutoNum type="alphaLcParenR"/>
            </a:pPr>
            <a:r>
              <a:rPr lang="en-US" sz="2000" dirty="0" smtClean="0">
                <a:solidFill>
                  <a:srgbClr val="FF0000"/>
                </a:solidFill>
              </a:rPr>
              <a:t>niche </a:t>
            </a:r>
            <a:r>
              <a:rPr lang="en-US" sz="2000" dirty="0">
                <a:solidFill>
                  <a:srgbClr val="FF0000"/>
                </a:solidFill>
              </a:rPr>
              <a:t>market</a:t>
            </a:r>
          </a:p>
          <a:p>
            <a:pPr marL="404813">
              <a:buClr>
                <a:schemeClr val="accent6">
                  <a:lumMod val="50000"/>
                </a:schemeClr>
              </a:buClr>
            </a:pPr>
            <a:r>
              <a:rPr lang="en-US" sz="2000" dirty="0" smtClean="0">
                <a:solidFill>
                  <a:srgbClr val="FF0000"/>
                </a:solidFill>
              </a:rPr>
              <a:t>Answer [  ]</a:t>
            </a:r>
          </a:p>
          <a:p>
            <a:pPr marL="404813">
              <a:buClr>
                <a:schemeClr val="accent6">
                  <a:lumMod val="50000"/>
                </a:schemeClr>
              </a:buClr>
            </a:pPr>
            <a:r>
              <a:rPr lang="en-US" sz="2000" dirty="0">
                <a:solidFill>
                  <a:srgbClr val="FF0000"/>
                </a:solidFill>
              </a:rPr>
              <a:t>(b) Explain why this answer is correct</a:t>
            </a:r>
            <a:r>
              <a:rPr lang="en-US" sz="2000" dirty="0" smtClean="0">
                <a:solidFill>
                  <a:srgbClr val="FF0000"/>
                </a:solidFill>
              </a:rPr>
              <a:t>.</a:t>
            </a:r>
          </a:p>
          <a:p>
            <a:pPr>
              <a:buClr>
                <a:schemeClr val="accent6">
                  <a:lumMod val="50000"/>
                </a:schemeClr>
              </a:buClr>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rPr>
              <a:t>(Total </a:t>
            </a:r>
            <a:r>
              <a:rPr lang="en-US" sz="2000" b="1" dirty="0">
                <a:solidFill>
                  <a:srgbClr val="FF0000"/>
                </a:solidFill>
              </a:rPr>
              <a:t>for Question 3 = 4 marks</a:t>
            </a:r>
            <a:r>
              <a:rPr lang="en-US" sz="2000" b="1" dirty="0" smtClean="0">
                <a:solidFill>
                  <a:srgbClr val="FF0000"/>
                </a:solidFill>
              </a:rPr>
              <a:t>)</a:t>
            </a:r>
            <a:endParaRPr lang="en-US" sz="2000" b="1"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800" dirty="0"/>
              <a:t>8 – Exam Questions – </a:t>
            </a:r>
            <a:r>
              <a:rPr lang="en-GB" sz="3800" dirty="0" smtClean="0"/>
              <a:t>2015 </a:t>
            </a:r>
            <a:r>
              <a:rPr lang="en-GB" sz="3800" dirty="0"/>
              <a:t>- </a:t>
            </a:r>
            <a:r>
              <a:rPr lang="en-GB" sz="3800" dirty="0" smtClean="0"/>
              <a:t>May</a:t>
            </a:r>
            <a:endParaRPr lang="en-GB" sz="3800" b="1" dirty="0" smtClean="0"/>
          </a:p>
        </p:txBody>
      </p:sp>
      <p:sp>
        <p:nvSpPr>
          <p:cNvPr id="5" name="TextBox 4">
            <a:hlinkClick r:id="rId3" action="ppaction://hlinkfile"/>
          </p:cNvPr>
          <p:cNvSpPr txBox="1"/>
          <p:nvPr/>
        </p:nvSpPr>
        <p:spPr>
          <a:xfrm>
            <a:off x="8460432" y="1630541"/>
            <a:ext cx="466794" cy="646331"/>
          </a:xfrm>
          <a:prstGeom prst="rect">
            <a:avLst/>
          </a:prstGeom>
          <a:noFill/>
        </p:spPr>
        <p:txBody>
          <a:bodyPr wrap="none" rtlCol="0">
            <a:spAutoFit/>
          </a:bodyPr>
          <a:lstStyle/>
          <a:p>
            <a:r>
              <a:rPr lang="en-GB" sz="36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732503796"/>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b="1" dirty="0" smtClean="0"/>
              <a:t>1 – New Business Ideas - Weighing</a:t>
            </a:r>
          </a:p>
        </p:txBody>
      </p:sp>
      <p:sp>
        <p:nvSpPr>
          <p:cNvPr id="2" name="Rectangle 1"/>
          <p:cNvSpPr/>
          <p:nvPr/>
        </p:nvSpPr>
        <p:spPr>
          <a:xfrm>
            <a:off x="251520" y="1096426"/>
            <a:ext cx="8640960" cy="461665"/>
          </a:xfrm>
          <a:prstGeom prst="rect">
            <a:avLst/>
          </a:prstGeom>
        </p:spPr>
        <p:txBody>
          <a:bodyPr wrap="square">
            <a:spAutoFit/>
          </a:bodyPr>
          <a:lstStyle/>
          <a:p>
            <a:pPr>
              <a:buClr>
                <a:schemeClr val="accent6">
                  <a:lumMod val="50000"/>
                </a:schemeClr>
              </a:buClr>
            </a:pPr>
            <a:r>
              <a:rPr lang="en-GB" sz="2400" b="1" dirty="0"/>
              <a:t>Assessment objectives and </a:t>
            </a:r>
            <a:r>
              <a:rPr lang="en-GB" sz="2400" b="1" dirty="0" smtClean="0"/>
              <a:t>weightings</a:t>
            </a:r>
          </a:p>
        </p:txBody>
      </p:sp>
      <p:graphicFrame>
        <p:nvGraphicFramePr>
          <p:cNvPr id="6" name="Table 5"/>
          <p:cNvGraphicFramePr>
            <a:graphicFrameLocks noGrp="1"/>
          </p:cNvGraphicFramePr>
          <p:nvPr>
            <p:extLst>
              <p:ext uri="{D42A27DB-BD31-4B8C-83A1-F6EECF244321}">
                <p14:modId xmlns:p14="http://schemas.microsoft.com/office/powerpoint/2010/main" val="301190454"/>
              </p:ext>
            </p:extLst>
          </p:nvPr>
        </p:nvGraphicFramePr>
        <p:xfrm>
          <a:off x="395536" y="1772816"/>
          <a:ext cx="8352930" cy="4297680"/>
        </p:xfrm>
        <a:graphic>
          <a:graphicData uri="http://schemas.openxmlformats.org/drawingml/2006/table">
            <a:tbl>
              <a:tblPr firstRow="1" bandRow="1">
                <a:tableStyleId>{5C22544A-7EE6-4342-B048-85BDC9FD1C3A}</a:tableStyleId>
              </a:tblPr>
              <a:tblGrid>
                <a:gridCol w="648072"/>
                <a:gridCol w="4104456"/>
                <a:gridCol w="1152128"/>
                <a:gridCol w="1152128"/>
                <a:gridCol w="1296146"/>
              </a:tblGrid>
              <a:tr h="316835">
                <a:tc gridSpan="2">
                  <a:txBody>
                    <a:bodyPr/>
                    <a:lstStyle/>
                    <a:p>
                      <a:endParaRPr lang="en-GB" sz="18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h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 in IAS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IAL</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AO1</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Demonstrate knowledge and understanding of the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specified content.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Apply knowledge and understanding of the specified content to problems and issues arising from both familiar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and unfamiliar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701">
                <a:tc>
                  <a:txBody>
                    <a:bodyPr/>
                    <a:lstStyle/>
                    <a:p>
                      <a:r>
                        <a:rPr lang="en-GB" sz="1800" dirty="0" smtClean="0">
                          <a:latin typeface="Arial" panose="020B0604020202020204" pitchFamily="34" charset="0"/>
                          <a:cs typeface="Arial" panose="020B0604020202020204" pitchFamily="34" charset="0"/>
                        </a:rPr>
                        <a:t>AO3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Analyse problems, issues and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Evaluate, distinguish between and assess appropriateness of fact and opinion, and judge information from a variety of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sources.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298233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8568952" cy="5586145"/>
          </a:xfrm>
          <a:prstGeom prst="rect">
            <a:avLst/>
          </a:prstGeom>
        </p:spPr>
        <p:txBody>
          <a:bodyPr wrap="square">
            <a:spAutoFit/>
          </a:bodyPr>
          <a:lstStyle/>
          <a:p>
            <a:pPr>
              <a:buClr>
                <a:schemeClr val="accent6">
                  <a:lumMod val="50000"/>
                </a:schemeClr>
              </a:buClr>
            </a:pPr>
            <a:r>
              <a:rPr lang="en-US" sz="1700" b="1" dirty="0" smtClean="0">
                <a:solidFill>
                  <a:srgbClr val="FF0000"/>
                </a:solidFill>
              </a:rPr>
              <a:t>Answer </a:t>
            </a:r>
            <a:r>
              <a:rPr lang="en-US" sz="1700" b="1" dirty="0">
                <a:solidFill>
                  <a:srgbClr val="FF0000"/>
                </a:solidFill>
              </a:rPr>
              <a:t>D – A niche market</a:t>
            </a:r>
          </a:p>
          <a:p>
            <a:pPr marL="457200" indent="-457200">
              <a:buClr>
                <a:schemeClr val="accent6">
                  <a:lumMod val="50000"/>
                </a:schemeClr>
              </a:buClr>
              <a:buFont typeface="Courier New" panose="02070309020205020404" pitchFamily="49" charset="0"/>
              <a:buChar char="o"/>
            </a:pPr>
            <a:r>
              <a:rPr lang="en-US" sz="1700" dirty="0" smtClean="0">
                <a:solidFill>
                  <a:srgbClr val="FF0000"/>
                </a:solidFill>
              </a:rPr>
              <a:t>A niche market is a small market targeted at a specific portion </a:t>
            </a:r>
            <a:r>
              <a:rPr lang="en-US" sz="1700" dirty="0">
                <a:solidFill>
                  <a:srgbClr val="FF0000"/>
                </a:solidFill>
              </a:rPr>
              <a:t>of a larger market, often with certain </a:t>
            </a:r>
            <a:r>
              <a:rPr lang="en-US" sz="1700" dirty="0" smtClean="0">
                <a:solidFill>
                  <a:srgbClr val="FF0000"/>
                </a:solidFill>
              </a:rPr>
              <a:t>specialist and/or </a:t>
            </a:r>
            <a:r>
              <a:rPr lang="en-US" sz="1700" dirty="0">
                <a:solidFill>
                  <a:srgbClr val="FF0000"/>
                </a:solidFill>
              </a:rPr>
              <a:t>distinctive requirements. (1)</a:t>
            </a:r>
          </a:p>
          <a:p>
            <a:pPr marL="457200" indent="-457200">
              <a:buClr>
                <a:schemeClr val="accent6">
                  <a:lumMod val="50000"/>
                </a:schemeClr>
              </a:buClr>
              <a:buFont typeface="Courier New" panose="02070309020205020404" pitchFamily="49" charset="0"/>
              <a:buChar char="o"/>
            </a:pPr>
            <a:r>
              <a:rPr lang="en-US" sz="1700" dirty="0" smtClean="0">
                <a:solidFill>
                  <a:srgbClr val="FF0000"/>
                </a:solidFill>
              </a:rPr>
              <a:t>Sportsaquatic.com </a:t>
            </a:r>
            <a:r>
              <a:rPr lang="en-US" sz="1700" dirty="0">
                <a:solidFill>
                  <a:srgbClr val="FF0000"/>
                </a:solidFill>
              </a:rPr>
              <a:t>target the smaller specialist market </a:t>
            </a:r>
            <a:r>
              <a:rPr lang="en-US" sz="1700" dirty="0" smtClean="0">
                <a:solidFill>
                  <a:srgbClr val="FF0000"/>
                </a:solidFill>
              </a:rPr>
              <a:t>of swimming </a:t>
            </a:r>
            <a:r>
              <a:rPr lang="en-US" sz="1700" dirty="0">
                <a:solidFill>
                  <a:srgbClr val="FF0000"/>
                </a:solidFill>
              </a:rPr>
              <a:t>enthusiasts and teams. (1)</a:t>
            </a:r>
          </a:p>
          <a:p>
            <a:pPr marL="457200" indent="-457200">
              <a:buClr>
                <a:schemeClr val="accent6">
                  <a:lumMod val="50000"/>
                </a:schemeClr>
              </a:buClr>
              <a:buFont typeface="Courier New" panose="02070309020205020404" pitchFamily="49" charset="0"/>
              <a:buChar char="o"/>
            </a:pPr>
            <a:r>
              <a:rPr lang="en-US" sz="1700" dirty="0" smtClean="0">
                <a:solidFill>
                  <a:srgbClr val="FF0000"/>
                </a:solidFill>
              </a:rPr>
              <a:t>This </a:t>
            </a:r>
            <a:r>
              <a:rPr lang="en-US" sz="1700" dirty="0">
                <a:solidFill>
                  <a:srgbClr val="FF0000"/>
                </a:solidFill>
              </a:rPr>
              <a:t>group is a specialist and narrow portion of the </a:t>
            </a:r>
            <a:r>
              <a:rPr lang="en-US" sz="1700" dirty="0" smtClean="0">
                <a:solidFill>
                  <a:srgbClr val="FF0000"/>
                </a:solidFill>
              </a:rPr>
              <a:t>overall swimwear </a:t>
            </a:r>
            <a:r>
              <a:rPr lang="en-US" sz="1700" dirty="0">
                <a:solidFill>
                  <a:srgbClr val="FF0000"/>
                </a:solidFill>
              </a:rPr>
              <a:t>market because of its products. (1)</a:t>
            </a:r>
          </a:p>
          <a:p>
            <a:pPr marL="457200" indent="-457200">
              <a:buClr>
                <a:schemeClr val="accent6">
                  <a:lumMod val="50000"/>
                </a:schemeClr>
              </a:buClr>
              <a:buFont typeface="Courier New" panose="02070309020205020404" pitchFamily="49" charset="0"/>
              <a:buChar char="o"/>
            </a:pPr>
            <a:r>
              <a:rPr lang="en-US" sz="1700" dirty="0">
                <a:solidFill>
                  <a:srgbClr val="FF0000"/>
                </a:solidFill>
              </a:rPr>
              <a:t>Alternatively, up to two of the marks above can </a:t>
            </a:r>
            <a:r>
              <a:rPr lang="en-US" sz="1700" dirty="0" smtClean="0">
                <a:solidFill>
                  <a:srgbClr val="FF0000"/>
                </a:solidFill>
              </a:rPr>
              <a:t>be achieved </a:t>
            </a:r>
            <a:r>
              <a:rPr lang="en-US" sz="1700" dirty="0">
                <a:solidFill>
                  <a:srgbClr val="FF0000"/>
                </a:solidFill>
              </a:rPr>
              <a:t>by explaining (not defining) distracters, </a:t>
            </a:r>
            <a:r>
              <a:rPr lang="en-US" sz="1700" dirty="0" smtClean="0">
                <a:solidFill>
                  <a:srgbClr val="FF0000"/>
                </a:solidFill>
              </a:rPr>
              <a:t>for example</a:t>
            </a:r>
            <a:r>
              <a:rPr lang="en-US" sz="1700" dirty="0">
                <a:solidFill>
                  <a:srgbClr val="FF0000"/>
                </a:solidFill>
              </a:rPr>
              <a:t>:</a:t>
            </a:r>
          </a:p>
          <a:p>
            <a:pPr marL="793750" indent="-336550">
              <a:buClr>
                <a:schemeClr val="accent6">
                  <a:lumMod val="50000"/>
                </a:schemeClr>
              </a:buClr>
              <a:buFont typeface="Courier New" panose="02070309020205020404" pitchFamily="49" charset="0"/>
              <a:buChar char="o"/>
            </a:pPr>
            <a:r>
              <a:rPr lang="en-US" sz="1700" dirty="0" smtClean="0">
                <a:solidFill>
                  <a:srgbClr val="FF0000"/>
                </a:solidFill>
              </a:rPr>
              <a:t>A </a:t>
            </a:r>
            <a:r>
              <a:rPr lang="en-US" sz="1700" dirty="0">
                <a:solidFill>
                  <a:srgbClr val="FF0000"/>
                </a:solidFill>
              </a:rPr>
              <a:t>is incorrect because a test market refers to a </a:t>
            </a:r>
            <a:r>
              <a:rPr lang="en-US" sz="1700" dirty="0" smtClean="0">
                <a:solidFill>
                  <a:srgbClr val="FF0000"/>
                </a:solidFill>
              </a:rPr>
              <a:t>limited introduction </a:t>
            </a:r>
            <a:r>
              <a:rPr lang="en-US" sz="1700" dirty="0">
                <a:solidFill>
                  <a:srgbClr val="FF0000"/>
                </a:solidFill>
              </a:rPr>
              <a:t>of sportswear to a new target market to </a:t>
            </a:r>
            <a:r>
              <a:rPr lang="en-US" sz="1700" dirty="0" smtClean="0">
                <a:solidFill>
                  <a:srgbClr val="FF0000"/>
                </a:solidFill>
              </a:rPr>
              <a:t>gauge customer </a:t>
            </a:r>
            <a:r>
              <a:rPr lang="en-US" sz="1700" dirty="0">
                <a:solidFill>
                  <a:srgbClr val="FF0000"/>
                </a:solidFill>
              </a:rPr>
              <a:t>perceptions about the product before </a:t>
            </a:r>
            <a:r>
              <a:rPr lang="en-US" sz="1700" dirty="0" smtClean="0">
                <a:solidFill>
                  <a:srgbClr val="FF0000"/>
                </a:solidFill>
              </a:rPr>
              <a:t>launching into </a:t>
            </a:r>
            <a:r>
              <a:rPr lang="en-US" sz="1700" dirty="0">
                <a:solidFill>
                  <a:srgbClr val="FF0000"/>
                </a:solidFill>
              </a:rPr>
              <a:t>a wider market. (1)</a:t>
            </a:r>
          </a:p>
          <a:p>
            <a:pPr marL="793750" indent="-336550">
              <a:buClr>
                <a:schemeClr val="accent6">
                  <a:lumMod val="50000"/>
                </a:schemeClr>
              </a:buClr>
              <a:buFont typeface="Courier New" panose="02070309020205020404" pitchFamily="49" charset="0"/>
              <a:buChar char="o"/>
            </a:pPr>
            <a:r>
              <a:rPr lang="en-US" sz="1700" dirty="0" smtClean="0">
                <a:solidFill>
                  <a:srgbClr val="FF0000"/>
                </a:solidFill>
              </a:rPr>
              <a:t>B </a:t>
            </a:r>
            <a:r>
              <a:rPr lang="en-US" sz="1700" dirty="0">
                <a:solidFill>
                  <a:srgbClr val="FF0000"/>
                </a:solidFill>
              </a:rPr>
              <a:t>is incorrect because Sportsaquatic.com is an online </a:t>
            </a:r>
            <a:r>
              <a:rPr lang="en-US" sz="1700" dirty="0" smtClean="0">
                <a:solidFill>
                  <a:srgbClr val="FF0000"/>
                </a:solidFill>
              </a:rPr>
              <a:t>virtual retailer </a:t>
            </a:r>
            <a:r>
              <a:rPr lang="en-US" sz="1700" dirty="0">
                <a:solidFill>
                  <a:srgbClr val="FF0000"/>
                </a:solidFill>
              </a:rPr>
              <a:t>that does not offer face to face </a:t>
            </a:r>
            <a:r>
              <a:rPr lang="en-US" sz="1700" dirty="0" smtClean="0">
                <a:solidFill>
                  <a:srgbClr val="FF0000"/>
                </a:solidFill>
              </a:rPr>
              <a:t>marketing opportunities </a:t>
            </a:r>
            <a:r>
              <a:rPr lang="en-US" sz="1700" dirty="0">
                <a:solidFill>
                  <a:srgbClr val="FF0000"/>
                </a:solidFill>
              </a:rPr>
              <a:t>directly to customers as there is no real </a:t>
            </a:r>
            <a:r>
              <a:rPr lang="en-US" sz="1700" dirty="0" smtClean="0">
                <a:solidFill>
                  <a:srgbClr val="FF0000"/>
                </a:solidFill>
              </a:rPr>
              <a:t>store to </a:t>
            </a:r>
            <a:r>
              <a:rPr lang="en-US" sz="1700" dirty="0">
                <a:solidFill>
                  <a:srgbClr val="FF0000"/>
                </a:solidFill>
              </a:rPr>
              <a:t>visit (1)</a:t>
            </a:r>
          </a:p>
          <a:p>
            <a:pPr marL="793750" indent="-336550">
              <a:buClr>
                <a:schemeClr val="accent6">
                  <a:lumMod val="50000"/>
                </a:schemeClr>
              </a:buClr>
              <a:buFont typeface="Courier New" panose="02070309020205020404" pitchFamily="49" charset="0"/>
              <a:buChar char="o"/>
            </a:pPr>
            <a:r>
              <a:rPr lang="en-US" sz="1700" dirty="0" smtClean="0">
                <a:solidFill>
                  <a:srgbClr val="FF0000"/>
                </a:solidFill>
              </a:rPr>
              <a:t>C </a:t>
            </a:r>
            <a:r>
              <a:rPr lang="en-US" sz="1700" dirty="0">
                <a:solidFill>
                  <a:srgbClr val="FF0000"/>
                </a:solidFill>
              </a:rPr>
              <a:t>is incorrect because Sportsaquatic.com offer </a:t>
            </a:r>
            <a:r>
              <a:rPr lang="en-US" sz="1700" dirty="0" smtClean="0">
                <a:solidFill>
                  <a:srgbClr val="FF0000"/>
                </a:solidFill>
              </a:rPr>
              <a:t>specialist swimwear </a:t>
            </a:r>
            <a:r>
              <a:rPr lang="en-US" sz="1700" dirty="0">
                <a:solidFill>
                  <a:srgbClr val="FF0000"/>
                </a:solidFill>
              </a:rPr>
              <a:t>to a very specific group of sports </a:t>
            </a:r>
            <a:r>
              <a:rPr lang="en-US" sz="1700" dirty="0" smtClean="0">
                <a:solidFill>
                  <a:srgbClr val="FF0000"/>
                </a:solidFill>
              </a:rPr>
              <a:t>enthusiasts rather </a:t>
            </a:r>
            <a:r>
              <a:rPr lang="en-US" sz="1700" dirty="0">
                <a:solidFill>
                  <a:srgbClr val="FF0000"/>
                </a:solidFill>
              </a:rPr>
              <a:t>than all potential customers interested in swimwear</a:t>
            </a:r>
            <a:r>
              <a:rPr lang="en-US" sz="1700" dirty="0" smtClean="0">
                <a:solidFill>
                  <a:srgbClr val="FF0000"/>
                </a:solidFill>
              </a:rPr>
              <a:t>. (</a:t>
            </a:r>
            <a:r>
              <a:rPr lang="en-US" sz="1700" dirty="0">
                <a:solidFill>
                  <a:srgbClr val="FF0000"/>
                </a:solidFill>
              </a:rPr>
              <a:t>1)</a:t>
            </a:r>
          </a:p>
          <a:p>
            <a:pPr marL="457200" indent="-457200">
              <a:buClr>
                <a:schemeClr val="accent6">
                  <a:lumMod val="50000"/>
                </a:schemeClr>
              </a:buClr>
              <a:buFont typeface="Courier New" panose="02070309020205020404" pitchFamily="49" charset="0"/>
              <a:buChar char="o"/>
            </a:pPr>
            <a:r>
              <a:rPr lang="en-US" sz="1700" dirty="0">
                <a:solidFill>
                  <a:srgbClr val="FF0000"/>
                </a:solidFill>
              </a:rPr>
              <a:t>Any acceptable answer that shows </a:t>
            </a:r>
            <a:r>
              <a:rPr lang="en-US" sz="1700" dirty="0" smtClean="0">
                <a:solidFill>
                  <a:srgbClr val="FF0000"/>
                </a:solidFill>
              </a:rPr>
              <a:t>selective knowledge/understanding/application </a:t>
            </a:r>
            <a:r>
              <a:rPr lang="en-US" sz="1700" dirty="0">
                <a:solidFill>
                  <a:srgbClr val="FF0000"/>
                </a:solidFill>
              </a:rPr>
              <a:t>and/or </a:t>
            </a:r>
            <a:r>
              <a:rPr lang="en-US" sz="1700" dirty="0" smtClean="0">
                <a:solidFill>
                  <a:srgbClr val="FF0000"/>
                </a:solidFill>
              </a:rPr>
              <a:t>development. N.B</a:t>
            </a:r>
            <a:r>
              <a:rPr lang="en-US" sz="1700" dirty="0">
                <a:solidFill>
                  <a:srgbClr val="FF0000"/>
                </a:solidFill>
              </a:rPr>
              <a:t>. up to 2 marks out of 3 may be gained for part (b) </a:t>
            </a:r>
            <a:r>
              <a:rPr lang="en-US" sz="1700" dirty="0" smtClean="0">
                <a:solidFill>
                  <a:srgbClr val="FF0000"/>
                </a:solidFill>
              </a:rPr>
              <a:t>if part </a:t>
            </a:r>
            <a:r>
              <a:rPr lang="en-US" sz="1700" dirty="0">
                <a:solidFill>
                  <a:srgbClr val="FF0000"/>
                </a:solidFill>
              </a:rPr>
              <a:t>(a) is incorrect.</a:t>
            </a:r>
            <a:endParaRPr lang="en-US" sz="1700" b="1"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800" dirty="0"/>
              <a:t>8 – Exam Questions – </a:t>
            </a:r>
            <a:r>
              <a:rPr lang="en-GB" sz="3800" dirty="0" smtClean="0"/>
              <a:t>2015 </a:t>
            </a:r>
            <a:r>
              <a:rPr lang="en-GB" sz="3800" dirty="0"/>
              <a:t>- </a:t>
            </a:r>
            <a:r>
              <a:rPr lang="en-GB" sz="3800" dirty="0" smtClean="0"/>
              <a:t>May</a:t>
            </a:r>
            <a:endParaRPr lang="en-GB" sz="3800" b="1" dirty="0" smtClean="0"/>
          </a:p>
        </p:txBody>
      </p:sp>
      <p:sp>
        <p:nvSpPr>
          <p:cNvPr id="3" name="TextBox 2">
            <a:hlinkClick r:id="rId3" action="ppaction://hlinkfile"/>
          </p:cNvPr>
          <p:cNvSpPr txBox="1"/>
          <p:nvPr/>
        </p:nvSpPr>
        <p:spPr>
          <a:xfrm>
            <a:off x="8460432" y="1052736"/>
            <a:ext cx="466794" cy="646331"/>
          </a:xfrm>
          <a:prstGeom prst="rect">
            <a:avLst/>
          </a:prstGeom>
          <a:noFill/>
        </p:spPr>
        <p:txBody>
          <a:bodyPr wrap="none" rtlCol="0">
            <a:spAutoFit/>
          </a:bodyPr>
          <a:lstStyle/>
          <a:p>
            <a:r>
              <a:rPr lang="en-GB" sz="36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572376404"/>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a:buClr>
                <a:schemeClr val="accent6">
                  <a:lumMod val="50000"/>
                </a:schemeClr>
              </a:buClr>
            </a:pPr>
            <a:r>
              <a:rPr lang="en-US" sz="1700" b="1" dirty="0" smtClean="0"/>
              <a:t>Dos</a:t>
            </a:r>
            <a:endParaRPr lang="en-US" sz="1700" b="1" dirty="0"/>
          </a:p>
          <a:p>
            <a:pPr marL="457200" indent="-457200">
              <a:buClr>
                <a:schemeClr val="accent6">
                  <a:lumMod val="50000"/>
                </a:schemeClr>
              </a:buClr>
              <a:buFont typeface="Wingdings 3" panose="05040102010807070707" pitchFamily="18" charset="2"/>
              <a:buChar char=""/>
            </a:pPr>
            <a:r>
              <a:rPr lang="en-US" sz="1700" dirty="0"/>
              <a:t>Do answer the question</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No credit can be given for good Business Studies knowledge that is not relevant to the question.</a:t>
            </a:r>
          </a:p>
          <a:p>
            <a:pPr marL="457200" indent="-457200">
              <a:buClr>
                <a:schemeClr val="accent6">
                  <a:lumMod val="50000"/>
                </a:schemeClr>
              </a:buClr>
              <a:buFont typeface="Wingdings 3" panose="05040102010807070707" pitchFamily="18" charset="2"/>
              <a:buChar char=""/>
            </a:pPr>
            <a:r>
              <a:rPr lang="en-US" sz="1700" dirty="0"/>
              <a:t>Do use the mark allocation to guide how much you write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Writing more than necessary will not result in extra marks.</a:t>
            </a:r>
          </a:p>
          <a:p>
            <a:pPr marL="457200" indent="-457200">
              <a:buClr>
                <a:schemeClr val="accent6">
                  <a:lumMod val="50000"/>
                </a:schemeClr>
              </a:buClr>
              <a:buFont typeface="Wingdings 3" panose="05040102010807070707" pitchFamily="18" charset="2"/>
              <a:buChar char=""/>
            </a:pPr>
            <a:r>
              <a:rPr lang="en-US" sz="1700" dirty="0"/>
              <a:t>Do use real-life business-based examples in your answers</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These often help illustrate your level of knowledge.</a:t>
            </a:r>
          </a:p>
          <a:p>
            <a:pPr marL="457200" indent="-457200">
              <a:buClr>
                <a:schemeClr val="accent6">
                  <a:lumMod val="50000"/>
                </a:schemeClr>
              </a:buClr>
              <a:buFont typeface="Wingdings 3" panose="05040102010807070707" pitchFamily="18" charset="2"/>
              <a:buChar char=""/>
            </a:pPr>
            <a:r>
              <a:rPr lang="en-US" sz="1700" dirty="0"/>
              <a:t>Do write legibly</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An examiner cannot give marks if the answer cannot be read.</a:t>
            </a:r>
          </a:p>
          <a:p>
            <a:pPr marL="457200" indent="-457200">
              <a:buClr>
                <a:schemeClr val="accent6">
                  <a:lumMod val="50000"/>
                </a:schemeClr>
              </a:buClr>
              <a:buFont typeface="Wingdings 3" panose="05040102010807070707" pitchFamily="18" charset="2"/>
              <a:buChar char=""/>
            </a:pPr>
            <a:r>
              <a:rPr lang="en-US" sz="1700" dirty="0"/>
              <a:t>Do use correct ‘business language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Marks will be lost if you fail to use terms appropriately.</a:t>
            </a:r>
          </a:p>
          <a:p>
            <a:pPr>
              <a:buClr>
                <a:schemeClr val="accent6">
                  <a:lumMod val="50000"/>
                </a:schemeClr>
              </a:buClr>
            </a:pPr>
            <a:r>
              <a:rPr lang="en-US" sz="1700" b="1" dirty="0" smtClean="0"/>
              <a:t>Don'ts</a:t>
            </a:r>
            <a:endParaRPr lang="en-US" sz="1700" b="1" dirty="0"/>
          </a:p>
          <a:p>
            <a:pPr marL="457200" indent="-457200">
              <a:buClr>
                <a:schemeClr val="accent6">
                  <a:lumMod val="50000"/>
                </a:schemeClr>
              </a:buClr>
              <a:buFont typeface="Wingdings 3" panose="05040102010807070707" pitchFamily="18" charset="2"/>
              <a:buChar char=""/>
            </a:pPr>
            <a:r>
              <a:rPr lang="en-US" sz="1700" dirty="0"/>
              <a:t>Don't fill up blank spaces on the exam paper</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If you write too much on one question, you may run out of time to answer some of the others.</a:t>
            </a:r>
          </a:p>
          <a:p>
            <a:pPr marL="457200" indent="-457200">
              <a:buClr>
                <a:schemeClr val="accent6">
                  <a:lumMod val="50000"/>
                </a:schemeClr>
              </a:buClr>
              <a:buFont typeface="Wingdings 3" panose="05040102010807070707" pitchFamily="18" charset="2"/>
              <a:buChar char=""/>
            </a:pPr>
            <a:r>
              <a:rPr lang="en-US" sz="1700" dirty="0"/>
              <a:t>Don't contradict yourself</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Present reasoned arguments for and against.</a:t>
            </a:r>
          </a:p>
          <a:p>
            <a:pPr marL="457200" indent="-457200">
              <a:buClr>
                <a:schemeClr val="accent6">
                  <a:lumMod val="50000"/>
                </a:schemeClr>
              </a:buClr>
              <a:buFont typeface="Wingdings 3" panose="05040102010807070707" pitchFamily="18" charset="2"/>
              <a:buChar char=""/>
            </a:pPr>
            <a:r>
              <a:rPr lang="en-US" sz="1700" dirty="0"/>
              <a:t>Don't spend too much time on a part that you find difficult</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Exam time is limited, and you can always return to the difficult part if you have enough time at the end of the exam.</a:t>
            </a:r>
          </a:p>
        </p:txBody>
      </p:sp>
      <p:sp>
        <p:nvSpPr>
          <p:cNvPr id="7"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0173138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32453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As you progress through your course you will do lots of work with your teachers on how to approach </a:t>
            </a:r>
            <a:r>
              <a:rPr lang="en-US" sz="1700" dirty="0" smtClean="0"/>
              <a:t>exam questions</a:t>
            </a:r>
            <a:r>
              <a:rPr lang="en-US" sz="1700" dirty="0"/>
              <a:t>. Here are just a couple of general tips to help you out:</a:t>
            </a:r>
          </a:p>
          <a:p>
            <a:pPr marL="457200" indent="-457200">
              <a:buClr>
                <a:schemeClr val="accent6">
                  <a:lumMod val="50000"/>
                </a:schemeClr>
              </a:buClr>
              <a:buFont typeface="+mj-lt"/>
              <a:buAutoNum type="arabicPeriod"/>
            </a:pPr>
            <a:r>
              <a:rPr lang="en-US" sz="1700" dirty="0" smtClean="0"/>
              <a:t>When </a:t>
            </a:r>
            <a:r>
              <a:rPr lang="en-US" sz="1700" dirty="0"/>
              <a:t>you read a question, look for </a:t>
            </a:r>
            <a:r>
              <a:rPr lang="en-US" sz="1700" b="1" dirty="0"/>
              <a:t>three things: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command word.</a:t>
            </a:r>
            <a:r>
              <a:rPr lang="en-US" sz="1700" dirty="0"/>
              <a:t> This tells you to ‘describe’, ‘analyse’, ‘assess’ etc. It is important because </a:t>
            </a:r>
            <a:r>
              <a:rPr lang="en-US" sz="1700" dirty="0" smtClean="0"/>
              <a:t>it lets </a:t>
            </a:r>
            <a:r>
              <a:rPr lang="en-US" sz="1700" dirty="0"/>
              <a:t>you know which skills and assessment objectives are being assessed in your answer. Make </a:t>
            </a:r>
            <a:r>
              <a:rPr lang="en-US" sz="1700" dirty="0" smtClean="0"/>
              <a:t>sure you </a:t>
            </a:r>
            <a:r>
              <a:rPr lang="en-US" sz="1700" dirty="0"/>
              <a:t>know what each command word is asking for.</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number of marks</a:t>
            </a:r>
            <a:r>
              <a:rPr lang="en-US" sz="1700" dirty="0">
                <a:solidFill>
                  <a:srgbClr val="FF0000"/>
                </a:solidFill>
              </a:rPr>
              <a:t> </a:t>
            </a:r>
            <a:r>
              <a:rPr lang="en-US" sz="1700" dirty="0"/>
              <a:t>given. This gives you information about how to answer the question </a:t>
            </a:r>
            <a:r>
              <a:rPr lang="en-US" sz="1700" dirty="0" smtClean="0"/>
              <a:t>because you </a:t>
            </a:r>
            <a:r>
              <a:rPr lang="en-US" sz="1700" dirty="0"/>
              <a:t>can see whether marks are given for each skill demonstrated (with low-mark answers) or for </a:t>
            </a:r>
            <a:r>
              <a:rPr lang="en-US" sz="1700" dirty="0" smtClean="0"/>
              <a:t>the level </a:t>
            </a:r>
            <a:r>
              <a:rPr lang="en-US" sz="1700" dirty="0"/>
              <a:t>of response (higher mark answers). Understanding how to gain marks means that you can </a:t>
            </a:r>
            <a:r>
              <a:rPr lang="en-US" sz="1700" dirty="0" smtClean="0"/>
              <a:t>self-check your </a:t>
            </a:r>
            <a:r>
              <a:rPr lang="en-US" sz="1700" dirty="0"/>
              <a:t>answers to see whether you have given the examiner what they need in order to </a:t>
            </a:r>
            <a:r>
              <a:rPr lang="en-US" sz="1700" dirty="0" smtClean="0"/>
              <a:t>award you </a:t>
            </a:r>
            <a:r>
              <a:rPr lang="en-US" sz="1700" dirty="0"/>
              <a:t>full marks.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relevant theory</a:t>
            </a:r>
            <a:r>
              <a:rPr lang="en-US" sz="1700" b="1" dirty="0"/>
              <a:t>.</a:t>
            </a:r>
            <a:r>
              <a:rPr lang="en-US" sz="1700" dirty="0"/>
              <a:t> Each question is testing your understanding of a piece of theory from </a:t>
            </a:r>
            <a:r>
              <a:rPr lang="en-US" sz="1700" dirty="0" smtClean="0"/>
              <a:t>the unit </a:t>
            </a:r>
            <a:r>
              <a:rPr lang="en-US" sz="1700" dirty="0"/>
              <a:t>specification. You may have to apply this to a specific context, but before this you need to </a:t>
            </a:r>
            <a:r>
              <a:rPr lang="en-US" sz="1700" dirty="0" smtClean="0"/>
              <a:t>be clear </a:t>
            </a:r>
            <a:r>
              <a:rPr lang="en-US" sz="1700" dirty="0"/>
              <a:t>on what the theory is. In this book the questions all relate to the chapter they are in, so this </a:t>
            </a:r>
            <a:r>
              <a:rPr lang="en-US" sz="1700" dirty="0" smtClean="0"/>
              <a:t>is pretty </a:t>
            </a:r>
            <a:r>
              <a:rPr lang="en-US" sz="1700" dirty="0"/>
              <a:t>easy, but get in the habit now of thinking about the key pieces of theory before you start </a:t>
            </a:r>
            <a:r>
              <a:rPr lang="en-US" sz="1700" dirty="0" smtClean="0"/>
              <a:t>to write </a:t>
            </a:r>
            <a:r>
              <a:rPr lang="en-US" sz="1700" dirty="0"/>
              <a:t>your answers.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46832519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632311"/>
          </a:xfrm>
          <a:prstGeom prst="rect">
            <a:avLst/>
          </a:prstGeom>
        </p:spPr>
        <p:txBody>
          <a:bodyPr wrap="square">
            <a:spAutoFit/>
          </a:bodyPr>
          <a:lstStyle/>
          <a:p>
            <a:pPr marL="457200" indent="-457200">
              <a:buClr>
                <a:schemeClr val="accent6">
                  <a:lumMod val="50000"/>
                </a:schemeClr>
              </a:buClr>
              <a:buFont typeface="+mj-lt"/>
              <a:buAutoNum type="arabicPeriod" startAt="2"/>
            </a:pPr>
            <a:r>
              <a:rPr lang="en-US" sz="2000" dirty="0"/>
              <a:t>Application is the skill of writing in context. To help you develop this skill when you read business </a:t>
            </a:r>
            <a:r>
              <a:rPr lang="en-US" sz="2000" dirty="0" smtClean="0"/>
              <a:t>case studies</a:t>
            </a:r>
            <a:r>
              <a:rPr lang="en-US" sz="2000" dirty="0"/>
              <a:t>, as part of your wider reading and in sections B and C of the unit 1 exam paper, make brief </a:t>
            </a:r>
            <a:r>
              <a:rPr lang="en-US" sz="2000" dirty="0" smtClean="0"/>
              <a:t>notes using </a:t>
            </a:r>
            <a:r>
              <a:rPr lang="en-US" sz="2000" dirty="0"/>
              <a:t>the acronym LOSER. Then draw on these notes when applying theory to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LO</a:t>
            </a:r>
            <a:r>
              <a:rPr lang="en-US" sz="2000" dirty="0"/>
              <a:t> stands for long-term and short-term objectives</a:t>
            </a:r>
          </a:p>
          <a:p>
            <a:pPr marL="795338" indent="-388938">
              <a:buClr>
                <a:schemeClr val="accent6">
                  <a:lumMod val="50000"/>
                </a:schemeClr>
              </a:buClr>
              <a:buFont typeface="Wingdings 3" panose="05040102010807070707" pitchFamily="18" charset="2"/>
              <a:buChar char=""/>
              <a:tabLst>
                <a:tab pos="914400" algn="l"/>
              </a:tabLst>
            </a:pPr>
            <a:r>
              <a:rPr lang="en-US" sz="2000" dirty="0"/>
              <a:t>What are the business’s goals, overall and within the situation described in the case study? Any </a:t>
            </a:r>
            <a:r>
              <a:rPr lang="en-US" sz="2000" dirty="0" smtClean="0"/>
              <a:t>issues you </a:t>
            </a:r>
            <a:r>
              <a:rPr lang="en-US" sz="2000" dirty="0"/>
              <a:t>highlight or suggested actions you identify should be relevant to the objectives of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S</a:t>
            </a:r>
            <a:r>
              <a:rPr lang="en-US" sz="2000" dirty="0"/>
              <a:t> stands for stakeholders</a:t>
            </a:r>
          </a:p>
          <a:p>
            <a:pPr marL="795338" indent="-388938">
              <a:buClr>
                <a:schemeClr val="accent6">
                  <a:lumMod val="50000"/>
                </a:schemeClr>
              </a:buClr>
              <a:buFont typeface="Wingdings 3" panose="05040102010807070707" pitchFamily="18" charset="2"/>
              <a:buChar char=""/>
              <a:tabLst>
                <a:tab pos="914400" algn="l"/>
              </a:tabLst>
            </a:pPr>
            <a:r>
              <a:rPr lang="en-US" sz="2000" dirty="0"/>
              <a:t>What groups of individuals have an interest in this business? Be as specific as you can, using the </a:t>
            </a:r>
            <a:r>
              <a:rPr lang="en-US" sz="2000" dirty="0" smtClean="0"/>
              <a:t>names of </a:t>
            </a:r>
            <a:r>
              <a:rPr lang="en-US" sz="2000" dirty="0"/>
              <a:t>owners, for example, or listing the different suppliers if these are mentioned in the case study.</a:t>
            </a:r>
          </a:p>
          <a:p>
            <a:pPr marL="795338" indent="-388938">
              <a:buClr>
                <a:schemeClr val="accent6">
                  <a:lumMod val="50000"/>
                </a:schemeClr>
              </a:buClr>
              <a:buFont typeface="Wingdings 3" panose="05040102010807070707" pitchFamily="18" charset="2"/>
              <a:buChar char=""/>
              <a:tabLst>
                <a:tab pos="914400" algn="l"/>
              </a:tabLst>
            </a:pPr>
            <a:r>
              <a:rPr lang="en-US" sz="2000" b="1" dirty="0"/>
              <a:t>E</a:t>
            </a:r>
            <a:r>
              <a:rPr lang="en-US" sz="2000" dirty="0"/>
              <a:t> stands for </a:t>
            </a:r>
            <a:r>
              <a:rPr lang="en-US" sz="2000" dirty="0" smtClean="0"/>
              <a:t>environment</a:t>
            </a:r>
            <a:endParaRPr lang="en-US" sz="2000" dirty="0"/>
          </a:p>
          <a:p>
            <a:pPr marL="795338" indent="-388938">
              <a:buClr>
                <a:schemeClr val="accent6">
                  <a:lumMod val="50000"/>
                </a:schemeClr>
              </a:buClr>
              <a:buFont typeface="Wingdings 3" panose="05040102010807070707" pitchFamily="18" charset="2"/>
              <a:buChar char=""/>
              <a:tabLst>
                <a:tab pos="914400" algn="l"/>
              </a:tabLst>
            </a:pPr>
            <a:r>
              <a:rPr lang="en-US" sz="2000" dirty="0"/>
              <a:t>Used here, this E refers to everything to do with the environment in which the business operates.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33296409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Consider (briefly) the following:</a:t>
            </a:r>
          </a:p>
          <a:p>
            <a:pPr marL="863600" indent="-406400">
              <a:buClr>
                <a:schemeClr val="accent6">
                  <a:lumMod val="50000"/>
                </a:schemeClr>
              </a:buClr>
              <a:buFont typeface="Wingdings" panose="05000000000000000000" pitchFamily="2" charset="2"/>
              <a:buChar char="v"/>
            </a:pPr>
            <a:r>
              <a:rPr lang="en-US" sz="1700" dirty="0" smtClean="0"/>
              <a:t>The </a:t>
            </a:r>
            <a:r>
              <a:rPr lang="en-US" sz="1700" dirty="0"/>
              <a:t>market in which the business competes</a:t>
            </a:r>
          </a:p>
          <a:p>
            <a:pPr marL="863600" indent="-406400">
              <a:buClr>
                <a:schemeClr val="accent6">
                  <a:lumMod val="50000"/>
                </a:schemeClr>
              </a:buClr>
              <a:buFont typeface="Wingdings" panose="05000000000000000000" pitchFamily="2" charset="2"/>
              <a:buChar char="v"/>
            </a:pPr>
            <a:r>
              <a:rPr lang="en-US" sz="1700" dirty="0" smtClean="0"/>
              <a:t>Major </a:t>
            </a:r>
            <a:r>
              <a:rPr lang="en-US" sz="1700" dirty="0"/>
              <a:t>competitors</a:t>
            </a:r>
          </a:p>
          <a:p>
            <a:pPr marL="863600" indent="-406400">
              <a:buClr>
                <a:schemeClr val="accent6">
                  <a:lumMod val="50000"/>
                </a:schemeClr>
              </a:buClr>
              <a:buFont typeface="Wingdings" panose="05000000000000000000" pitchFamily="2" charset="2"/>
              <a:buChar char="v"/>
            </a:pPr>
            <a:r>
              <a:rPr lang="en-US" sz="1700" dirty="0" smtClean="0"/>
              <a:t>Trends </a:t>
            </a:r>
            <a:r>
              <a:rPr lang="en-US" sz="1700" dirty="0"/>
              <a:t>in the market</a:t>
            </a:r>
          </a:p>
          <a:p>
            <a:pPr marL="863600" indent="-406400">
              <a:buClr>
                <a:schemeClr val="accent6">
                  <a:lumMod val="50000"/>
                </a:schemeClr>
              </a:buClr>
              <a:buFont typeface="Wingdings" panose="05000000000000000000" pitchFamily="2" charset="2"/>
              <a:buChar char="v"/>
            </a:pPr>
            <a:r>
              <a:rPr lang="en-US" sz="1700" dirty="0" smtClean="0"/>
              <a:t>Economic </a:t>
            </a:r>
            <a:r>
              <a:rPr lang="en-US" sz="1700" dirty="0"/>
              <a:t>conditions</a:t>
            </a:r>
          </a:p>
          <a:p>
            <a:pPr marL="863600" indent="-406400">
              <a:buClr>
                <a:schemeClr val="accent6">
                  <a:lumMod val="50000"/>
                </a:schemeClr>
              </a:buClr>
              <a:buFont typeface="Wingdings" panose="05000000000000000000" pitchFamily="2" charset="2"/>
              <a:buChar char="v"/>
            </a:pPr>
            <a:r>
              <a:rPr lang="en-US" sz="1700" dirty="0" smtClean="0"/>
              <a:t>Any </a:t>
            </a:r>
            <a:r>
              <a:rPr lang="en-US" sz="1700" dirty="0"/>
              <a:t>other relevant SLEPT factors. SLEPT stands for: Social, Legal, Economic, Political, Technological.</a:t>
            </a:r>
          </a:p>
          <a:p>
            <a:pPr marL="457200" indent="-457200">
              <a:buClr>
                <a:schemeClr val="accent6">
                  <a:lumMod val="50000"/>
                </a:schemeClr>
              </a:buClr>
              <a:buFont typeface="Wingdings 3" panose="05040102010807070707" pitchFamily="18" charset="2"/>
              <a:buChar char=""/>
            </a:pPr>
            <a:r>
              <a:rPr lang="en-US" sz="1700" dirty="0"/>
              <a:t>It is an acronym commonly used to embrace all aspects of the business environment.</a:t>
            </a:r>
          </a:p>
          <a:p>
            <a:pPr marL="457200" indent="-457200">
              <a:buClr>
                <a:schemeClr val="accent6">
                  <a:lumMod val="50000"/>
                </a:schemeClr>
              </a:buClr>
              <a:buFont typeface="Wingdings 3" panose="05040102010807070707" pitchFamily="18" charset="2"/>
              <a:buChar char=""/>
            </a:pPr>
            <a:r>
              <a:rPr lang="en-US" sz="1700" b="1" dirty="0"/>
              <a:t>R</a:t>
            </a:r>
            <a:r>
              <a:rPr lang="en-US" sz="1700" dirty="0"/>
              <a:t> stands for resources.</a:t>
            </a:r>
          </a:p>
          <a:p>
            <a:pPr marL="457200" indent="-457200">
              <a:buClr>
                <a:schemeClr val="accent6">
                  <a:lumMod val="50000"/>
                </a:schemeClr>
              </a:buClr>
              <a:buFont typeface="Wingdings 3" panose="05040102010807070707" pitchFamily="18" charset="2"/>
              <a:buChar char=""/>
            </a:pPr>
            <a:r>
              <a:rPr lang="en-US" sz="1700" dirty="0"/>
              <a:t>The E above asks you to look at factors which are beyond the business’s control – these apply to all </a:t>
            </a:r>
            <a:r>
              <a:rPr lang="en-US" sz="1700" dirty="0" smtClean="0"/>
              <a:t>firms in </a:t>
            </a:r>
            <a:r>
              <a:rPr lang="en-US" sz="1700" dirty="0"/>
              <a:t>the market. Resources are factors which are specific to the business and are not available to </a:t>
            </a:r>
            <a:r>
              <a:rPr lang="en-US" sz="1700" dirty="0" smtClean="0"/>
              <a:t>all firms</a:t>
            </a:r>
            <a:r>
              <a:rPr lang="en-US" sz="1700" dirty="0"/>
              <a:t>… the opposite. Using resources effectively can give a firm a source of competitive advantage. </a:t>
            </a:r>
            <a:r>
              <a:rPr lang="en-US" sz="1700" dirty="0" smtClean="0"/>
              <a:t>This means </a:t>
            </a:r>
            <a:r>
              <a:rPr lang="en-US" sz="1700" dirty="0"/>
              <a:t>a way to gain customers over competitors. Resources could include:</a:t>
            </a:r>
          </a:p>
          <a:p>
            <a:pPr marL="863600" indent="-406400">
              <a:buClr>
                <a:schemeClr val="accent6">
                  <a:lumMod val="50000"/>
                </a:schemeClr>
              </a:buClr>
              <a:buFont typeface="Wingdings" panose="05000000000000000000" pitchFamily="2" charset="2"/>
              <a:buChar char="v"/>
            </a:pPr>
            <a:r>
              <a:rPr lang="en-US" sz="1700" dirty="0" smtClean="0"/>
              <a:t>Special </a:t>
            </a:r>
            <a:r>
              <a:rPr lang="en-US" sz="1700" dirty="0"/>
              <a:t>staff skills and expertise</a:t>
            </a:r>
          </a:p>
          <a:p>
            <a:pPr marL="863600" indent="-406400">
              <a:buClr>
                <a:schemeClr val="accent6">
                  <a:lumMod val="50000"/>
                </a:schemeClr>
              </a:buClr>
              <a:buFont typeface="Wingdings" panose="05000000000000000000" pitchFamily="2" charset="2"/>
              <a:buChar char="v"/>
            </a:pPr>
            <a:r>
              <a:rPr lang="en-US" sz="1700" dirty="0" smtClean="0"/>
              <a:t>Money </a:t>
            </a:r>
            <a:r>
              <a:rPr lang="en-US" sz="1700" dirty="0"/>
              <a:t>in the bank</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good reputation</a:t>
            </a:r>
          </a:p>
          <a:p>
            <a:pPr marL="863600" indent="-406400">
              <a:buClr>
                <a:schemeClr val="accent6">
                  <a:lumMod val="50000"/>
                </a:schemeClr>
              </a:buClr>
              <a:buFont typeface="Wingdings" panose="05000000000000000000" pitchFamily="2" charset="2"/>
              <a:buChar char="v"/>
            </a:pPr>
            <a:r>
              <a:rPr lang="en-US" sz="1700" dirty="0" smtClean="0"/>
              <a:t>Strong </a:t>
            </a:r>
            <a:r>
              <a:rPr lang="en-US" sz="1700" dirty="0"/>
              <a:t>brands</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secure customer base</a:t>
            </a:r>
          </a:p>
          <a:p>
            <a:pPr marL="863600" indent="-406400">
              <a:buClr>
                <a:schemeClr val="accent6">
                  <a:lumMod val="50000"/>
                </a:schemeClr>
              </a:buClr>
              <a:buFont typeface="Wingdings" panose="05000000000000000000" pitchFamily="2" charset="2"/>
              <a:buChar char="v"/>
            </a:pPr>
            <a:r>
              <a:rPr lang="en-US" sz="1700" dirty="0" smtClean="0"/>
              <a:t>Access </a:t>
            </a:r>
            <a:r>
              <a:rPr lang="en-US" sz="1700" dirty="0"/>
              <a:t>to particularly high quality raw materials, or to low cost materials.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67449876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559984"/>
          </a:xfrm>
          <a:prstGeom prst="rect">
            <a:avLst/>
          </a:prstGeom>
        </p:spPr>
        <p:txBody>
          <a:bodyPr wrap="square">
            <a:spAutoFit/>
          </a:bodyPr>
          <a:lstStyle/>
          <a:p>
            <a:pPr>
              <a:buClr>
                <a:schemeClr val="accent6">
                  <a:lumMod val="50000"/>
                </a:schemeClr>
              </a:buClr>
            </a:pPr>
            <a:r>
              <a:rPr lang="en-US" sz="1870" b="1" dirty="0">
                <a:solidFill>
                  <a:schemeClr val="tx2"/>
                </a:solidFill>
              </a:rPr>
              <a:t>iOS, Android, or Blackberry? or Windows?</a:t>
            </a:r>
          </a:p>
          <a:p>
            <a:pPr marL="398463" indent="-398463">
              <a:buClr>
                <a:schemeClr val="accent6">
                  <a:lumMod val="50000"/>
                </a:schemeClr>
              </a:buClr>
              <a:buFont typeface="Wingdings 3" panose="05040102010807070707" pitchFamily="18" charset="2"/>
              <a:buChar char=""/>
            </a:pPr>
            <a:r>
              <a:rPr lang="en-US" sz="1870" dirty="0">
                <a:solidFill>
                  <a:schemeClr val="tx2"/>
                </a:solidFill>
              </a:rPr>
              <a:t>Jamie left university in 2010 with a Computer Science degree and an idea.</a:t>
            </a:r>
          </a:p>
          <a:p>
            <a:pPr marL="398463" indent="-398463">
              <a:buClr>
                <a:schemeClr val="accent6">
                  <a:lumMod val="50000"/>
                </a:schemeClr>
              </a:buClr>
              <a:buFont typeface="Wingdings 3" panose="05040102010807070707" pitchFamily="18" charset="2"/>
              <a:buChar char=""/>
            </a:pPr>
            <a:r>
              <a:rPr lang="en-US" sz="1870" dirty="0">
                <a:solidFill>
                  <a:schemeClr val="tx2"/>
                </a:solidFill>
              </a:rPr>
              <a:t>Jamie was a talented Computer Scientist but awful in the kitchen. Like most students, Jamie spent very little time cooking because he didn't have any knowledge of recipes. His idea was to put his strength and his weakness together: create a smartphone app where you could tell it the ingredients you currently had in the house and it would provide a recipe that you could make with them.</a:t>
            </a:r>
          </a:p>
          <a:p>
            <a:pPr marL="398463" indent="-398463">
              <a:buClr>
                <a:schemeClr val="accent6">
                  <a:lumMod val="50000"/>
                </a:schemeClr>
              </a:buClr>
              <a:buFont typeface="Wingdings 3" panose="05040102010807070707" pitchFamily="18" charset="2"/>
              <a:buChar char=""/>
            </a:pPr>
            <a:r>
              <a:rPr lang="en-US" sz="1870" dirty="0">
                <a:solidFill>
                  <a:schemeClr val="tx2"/>
                </a:solidFill>
              </a:rPr>
              <a:t>Jamie initially thought that his primary target market would be other students. But he soon </a:t>
            </a:r>
            <a:r>
              <a:rPr lang="en-US" sz="1870" dirty="0" err="1">
                <a:solidFill>
                  <a:schemeClr val="tx2"/>
                </a:solidFill>
              </a:rPr>
              <a:t>realised</a:t>
            </a:r>
            <a:r>
              <a:rPr lang="en-US" sz="1870" dirty="0">
                <a:solidFill>
                  <a:schemeClr val="tx2"/>
                </a:solidFill>
              </a:rPr>
              <a:t> that there were probably thousands of people who had a fridge full of food but were not sure what they could make with it.</a:t>
            </a:r>
          </a:p>
          <a:p>
            <a:pPr marL="398463" indent="-398463">
              <a:buClr>
                <a:schemeClr val="accent6">
                  <a:lumMod val="50000"/>
                </a:schemeClr>
              </a:buClr>
              <a:buFont typeface="Wingdings 3" panose="05040102010807070707" pitchFamily="18" charset="2"/>
              <a:buChar char=""/>
            </a:pPr>
            <a:r>
              <a:rPr lang="en-US" sz="1870" dirty="0">
                <a:solidFill>
                  <a:schemeClr val="tx2"/>
                </a:solidFill>
              </a:rPr>
              <a:t>It was clear that this project would </a:t>
            </a:r>
            <a:r>
              <a:rPr lang="en-US" sz="1870" dirty="0" err="1">
                <a:solidFill>
                  <a:schemeClr val="tx2"/>
                </a:solidFill>
              </a:rPr>
              <a:t>reguire</a:t>
            </a:r>
            <a:r>
              <a:rPr lang="en-US" sz="1870" dirty="0">
                <a:solidFill>
                  <a:schemeClr val="tx2"/>
                </a:solidFill>
              </a:rPr>
              <a:t> many hours of development time. Jamie thought it might stop him from searching for a job. So he decided first to try working out how big the market might be for smartphone applications, and if there was potential scope for market growth in the future.</a:t>
            </a:r>
          </a:p>
          <a:p>
            <a:pPr>
              <a:buClr>
                <a:schemeClr val="accent6">
                  <a:lumMod val="50000"/>
                </a:schemeClr>
              </a:buClr>
            </a:pPr>
            <a:r>
              <a:rPr lang="en-US" sz="1870" b="1" dirty="0">
                <a:solidFill>
                  <a:schemeClr val="tx2"/>
                </a:solidFill>
              </a:rPr>
              <a:t>Discussion point</a:t>
            </a:r>
          </a:p>
          <a:p>
            <a:pPr marL="398463" indent="-398463">
              <a:buClr>
                <a:schemeClr val="accent6">
                  <a:lumMod val="50000"/>
                </a:schemeClr>
              </a:buClr>
              <a:buFont typeface="Wingdings 3" panose="05040102010807070707" pitchFamily="18" charset="2"/>
              <a:buChar char=""/>
            </a:pPr>
            <a:r>
              <a:rPr lang="en-US" sz="1870" dirty="0">
                <a:solidFill>
                  <a:schemeClr val="tx2"/>
                </a:solidFill>
              </a:rPr>
              <a:t>What information would you advise Jamie to try to find out about the smartphone applications market?</a:t>
            </a:r>
          </a:p>
        </p:txBody>
      </p:sp>
      <p:sp>
        <p:nvSpPr>
          <p:cNvPr id="6" name="Title 1"/>
          <p:cNvSpPr>
            <a:spLocks noGrp="1"/>
          </p:cNvSpPr>
          <p:nvPr>
            <p:ph type="title"/>
          </p:nvPr>
        </p:nvSpPr>
        <p:spPr>
          <a:xfrm>
            <a:off x="35496" y="72008"/>
            <a:ext cx="7704856" cy="548680"/>
          </a:xfrm>
        </p:spPr>
        <p:txBody>
          <a:bodyPr>
            <a:noAutofit/>
          </a:bodyPr>
          <a:lstStyle/>
          <a:p>
            <a:r>
              <a:rPr lang="en-GB" sz="4000" b="1" dirty="0" smtClean="0"/>
              <a:t>8.1 – Market Size</a:t>
            </a:r>
          </a:p>
        </p:txBody>
      </p:sp>
      <p:sp>
        <p:nvSpPr>
          <p:cNvPr id="7" name="Round Same Side Corner Rectangle 6">
            <a:hlinkClick r:id="" action="ppaction://noaction"/>
          </p:cNvPr>
          <p:cNvSpPr/>
          <p:nvPr/>
        </p:nvSpPr>
        <p:spPr>
          <a:xfrm>
            <a:off x="680424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45</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02680048"/>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3785652"/>
          </a:xfrm>
          <a:prstGeom prst="rect">
            <a:avLst/>
          </a:prstGeom>
        </p:spPr>
        <p:txBody>
          <a:bodyPr wrap="square">
            <a:spAutoFit/>
          </a:bodyPr>
          <a:lstStyle/>
          <a:p>
            <a:pPr marL="398463" indent="-398463">
              <a:buClr>
                <a:schemeClr val="accent6">
                  <a:lumMod val="50000"/>
                </a:schemeClr>
              </a:buClr>
              <a:buFont typeface="Wingdings 3" panose="05040102010807070707" pitchFamily="18" charset="2"/>
              <a:buChar char=""/>
            </a:pPr>
            <a:r>
              <a:rPr lang="en-US" sz="2400" dirty="0"/>
              <a:t>Market size can be measured in two ways:</a:t>
            </a:r>
          </a:p>
          <a:p>
            <a:pPr marL="693738" indent="-287338">
              <a:buClr>
                <a:schemeClr val="accent6">
                  <a:lumMod val="50000"/>
                </a:schemeClr>
              </a:buClr>
              <a:buFont typeface="Arial" panose="020B0604020202020204" pitchFamily="34" charset="0"/>
              <a:buChar char="•"/>
            </a:pPr>
            <a:r>
              <a:rPr lang="en-US" sz="2400" dirty="0" smtClean="0"/>
              <a:t>The </a:t>
            </a:r>
            <a:r>
              <a:rPr lang="en-US" sz="2400" dirty="0"/>
              <a:t>value of all the items sold in the market in £s</a:t>
            </a:r>
          </a:p>
          <a:p>
            <a:pPr marL="693738" indent="-287338">
              <a:buClr>
                <a:schemeClr val="accent6">
                  <a:lumMod val="50000"/>
                </a:schemeClr>
              </a:buClr>
              <a:buFont typeface="Arial" panose="020B0604020202020204" pitchFamily="34" charset="0"/>
              <a:buChar char="•"/>
            </a:pPr>
            <a:r>
              <a:rPr lang="en-US" sz="2400" dirty="0" smtClean="0"/>
              <a:t>The </a:t>
            </a:r>
            <a:r>
              <a:rPr lang="en-US" sz="2400" dirty="0"/>
              <a:t>volume of all the items sold in the market in 000s.</a:t>
            </a:r>
          </a:p>
          <a:p>
            <a:pPr marL="398463" indent="-398463">
              <a:buClr>
                <a:schemeClr val="accent6">
                  <a:lumMod val="50000"/>
                </a:schemeClr>
              </a:buClr>
              <a:buFont typeface="Wingdings 3" panose="05040102010807070707" pitchFamily="18" charset="2"/>
              <a:buChar char=""/>
            </a:pPr>
            <a:r>
              <a:rPr lang="en-US" sz="2400" dirty="0"/>
              <a:t>Measuring by one method is not necessarily better than another. For example, it is quite feasible for the size of the market to have grown in volume (more items have been sold) but at the same time, shrunk in value because the price of each item has fallen considerably in the market. </a:t>
            </a:r>
            <a:endParaRPr lang="en-US" sz="2400" dirty="0" smtClean="0"/>
          </a:p>
          <a:p>
            <a:pPr marL="398463" indent="-398463">
              <a:buClr>
                <a:schemeClr val="accent6">
                  <a:lumMod val="50000"/>
                </a:schemeClr>
              </a:buClr>
              <a:buFont typeface="Wingdings 3" panose="05040102010807070707" pitchFamily="18" charset="2"/>
              <a:buChar char=""/>
            </a:pPr>
            <a:r>
              <a:rPr lang="en-US" sz="2400" dirty="0" smtClean="0"/>
              <a:t>An </a:t>
            </a:r>
            <a:r>
              <a:rPr lang="en-US" sz="2400" dirty="0"/>
              <a:t>example of this is shown in the table below where market size has grown by volume but fallen by value:</a:t>
            </a:r>
          </a:p>
        </p:txBody>
      </p:sp>
      <p:sp>
        <p:nvSpPr>
          <p:cNvPr id="6" name="Title 1"/>
          <p:cNvSpPr>
            <a:spLocks noGrp="1"/>
          </p:cNvSpPr>
          <p:nvPr>
            <p:ph type="title"/>
          </p:nvPr>
        </p:nvSpPr>
        <p:spPr>
          <a:xfrm>
            <a:off x="35496" y="72008"/>
            <a:ext cx="7704856" cy="548680"/>
          </a:xfrm>
        </p:spPr>
        <p:txBody>
          <a:bodyPr>
            <a:noAutofit/>
          </a:bodyPr>
          <a:lstStyle/>
          <a:p>
            <a:r>
              <a:rPr lang="en-GB" sz="4000" b="1" dirty="0" smtClean="0"/>
              <a:t>8.1 – Market Size</a:t>
            </a:r>
          </a:p>
        </p:txBody>
      </p:sp>
      <p:sp>
        <p:nvSpPr>
          <p:cNvPr id="7" name="Round Same Side Corner Rectangle 6">
            <a:hlinkClick r:id="" action="ppaction://noaction"/>
          </p:cNvPr>
          <p:cNvSpPr/>
          <p:nvPr/>
        </p:nvSpPr>
        <p:spPr>
          <a:xfrm>
            <a:off x="680424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45</a:t>
            </a:r>
            <a:endParaRPr lang="en-GB" sz="12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064769992"/>
              </p:ext>
            </p:extLst>
          </p:nvPr>
        </p:nvGraphicFramePr>
        <p:xfrm>
          <a:off x="276672" y="4970864"/>
          <a:ext cx="8543800" cy="1554480"/>
        </p:xfrm>
        <a:graphic>
          <a:graphicData uri="http://schemas.openxmlformats.org/drawingml/2006/table">
            <a:tbl>
              <a:tblPr firstRow="1" bandRow="1">
                <a:tableStyleId>{5C22544A-7EE6-4342-B048-85BDC9FD1C3A}</a:tableStyleId>
              </a:tblPr>
              <a:tblGrid>
                <a:gridCol w="1775048"/>
                <a:gridCol w="1944216"/>
                <a:gridCol w="2448272"/>
                <a:gridCol w="2376264"/>
              </a:tblGrid>
              <a:tr h="370840">
                <a:tc>
                  <a:txBody>
                    <a:bodyPr/>
                    <a:lstStyle/>
                    <a:p>
                      <a:r>
                        <a:rPr kumimoji="0" lang="en-US" sz="1800" b="1" kern="1200" dirty="0" smtClean="0">
                          <a:solidFill>
                            <a:schemeClr val="lt1"/>
                          </a:solidFill>
                          <a:effectLst/>
                          <a:latin typeface="Arial" panose="020B0604020202020204" pitchFamily="34" charset="0"/>
                          <a:ea typeface="+mn-ea"/>
                          <a:cs typeface="Arial" panose="020B0604020202020204" pitchFamily="34" charset="0"/>
                        </a:rPr>
                        <a:t>Market for Blu-Ray DVDs</a:t>
                      </a:r>
                      <a:endParaRPr lang="en-GB" dirty="0">
                        <a:latin typeface="Arial" panose="020B0604020202020204" pitchFamily="34" charset="0"/>
                        <a:cs typeface="Arial" panose="020B0604020202020204" pitchFamily="34" charset="0"/>
                      </a:endParaRPr>
                    </a:p>
                  </a:txBody>
                  <a:tcPr/>
                </a:tc>
                <a:tc>
                  <a:txBody>
                    <a:bodyPr/>
                    <a:lstStyle/>
                    <a:p>
                      <a:r>
                        <a:rPr kumimoji="0" lang="en-US" sz="1800" b="1" kern="1200" dirty="0" smtClean="0">
                          <a:solidFill>
                            <a:schemeClr val="lt1"/>
                          </a:solidFill>
                          <a:effectLst/>
                          <a:latin typeface="Arial" panose="020B0604020202020204" pitchFamily="34" charset="0"/>
                          <a:ea typeface="+mn-ea"/>
                          <a:cs typeface="Arial" panose="020B0604020202020204" pitchFamily="34" charset="0"/>
                        </a:rPr>
                        <a:t>Average Selling Price (£)</a:t>
                      </a:r>
                      <a:endParaRPr lang="en-GB" dirty="0">
                        <a:latin typeface="Arial" panose="020B0604020202020204" pitchFamily="34" charset="0"/>
                        <a:cs typeface="Arial" panose="020B0604020202020204" pitchFamily="34" charset="0"/>
                      </a:endParaRPr>
                    </a:p>
                  </a:txBody>
                  <a:tcPr/>
                </a:tc>
                <a:tc>
                  <a:txBody>
                    <a:bodyPr/>
                    <a:lstStyle/>
                    <a:p>
                      <a:r>
                        <a:rPr kumimoji="0" lang="en-US" sz="1800" b="1" kern="1200" dirty="0" smtClean="0">
                          <a:solidFill>
                            <a:schemeClr val="lt1"/>
                          </a:solidFill>
                          <a:effectLst/>
                          <a:latin typeface="Arial" panose="020B0604020202020204" pitchFamily="34" charset="0"/>
                          <a:ea typeface="+mn-ea"/>
                          <a:cs typeface="Arial" panose="020B0604020202020204" pitchFamily="34" charset="0"/>
                        </a:rPr>
                        <a:t>Market Size (volume of items sold,</a:t>
                      </a:r>
                      <a:r>
                        <a:rPr kumimoji="0" lang="en-US" sz="1800" b="1" kern="1200" baseline="0" dirty="0" smtClean="0">
                          <a:solidFill>
                            <a:schemeClr val="lt1"/>
                          </a:solidFill>
                          <a:effectLst/>
                          <a:latin typeface="Arial" panose="020B0604020202020204" pitchFamily="34" charset="0"/>
                          <a:ea typeface="+mn-ea"/>
                          <a:cs typeface="Arial" panose="020B0604020202020204" pitchFamily="34" charset="0"/>
                        </a:rPr>
                        <a:t> </a:t>
                      </a:r>
                      <a:r>
                        <a:rPr kumimoji="0" lang="en-US" sz="1800" b="1" kern="1200" dirty="0" smtClean="0">
                          <a:solidFill>
                            <a:schemeClr val="lt1"/>
                          </a:solidFill>
                          <a:effectLst/>
                          <a:latin typeface="Arial" panose="020B0604020202020204" pitchFamily="34" charset="0"/>
                          <a:ea typeface="+mn-ea"/>
                          <a:cs typeface="Arial" panose="020B0604020202020204" pitchFamily="34" charset="0"/>
                        </a:rPr>
                        <a:t>000)</a:t>
                      </a:r>
                      <a:endParaRPr lang="en-GB" dirty="0">
                        <a:latin typeface="Arial" panose="020B0604020202020204" pitchFamily="34" charset="0"/>
                        <a:cs typeface="Arial" panose="020B0604020202020204" pitchFamily="34" charset="0"/>
                      </a:endParaRPr>
                    </a:p>
                  </a:txBody>
                  <a:tcPr/>
                </a:tc>
                <a:tc>
                  <a:txBody>
                    <a:bodyPr/>
                    <a:lstStyle/>
                    <a:p>
                      <a:r>
                        <a:rPr kumimoji="0" lang="en-US" sz="1800" b="1" kern="1200" dirty="0" smtClean="0">
                          <a:solidFill>
                            <a:schemeClr val="lt1"/>
                          </a:solidFill>
                          <a:effectLst/>
                          <a:latin typeface="Arial" panose="020B0604020202020204" pitchFamily="34" charset="0"/>
                          <a:ea typeface="+mn-ea"/>
                          <a:cs typeface="Arial" panose="020B0604020202020204" pitchFamily="34" charset="0"/>
                        </a:rPr>
                        <a:t>Market Size (value of items</a:t>
                      </a:r>
                      <a:r>
                        <a:rPr kumimoji="0" lang="en-US" sz="1800" b="1" kern="1200" baseline="0" dirty="0" smtClean="0">
                          <a:solidFill>
                            <a:schemeClr val="lt1"/>
                          </a:solidFill>
                          <a:effectLst/>
                          <a:latin typeface="Arial" panose="020B0604020202020204" pitchFamily="34" charset="0"/>
                          <a:ea typeface="+mn-ea"/>
                          <a:cs typeface="Arial" panose="020B0604020202020204" pitchFamily="34" charset="0"/>
                        </a:rPr>
                        <a:t> </a:t>
                      </a:r>
                      <a:r>
                        <a:rPr kumimoji="0" lang="en-US" sz="1800" b="1" kern="1200" dirty="0" smtClean="0">
                          <a:solidFill>
                            <a:schemeClr val="lt1"/>
                          </a:solidFill>
                          <a:effectLst/>
                          <a:latin typeface="Arial" panose="020B0604020202020204" pitchFamily="34" charset="0"/>
                          <a:ea typeface="+mn-ea"/>
                          <a:cs typeface="Arial" panose="020B0604020202020204" pitchFamily="34" charset="0"/>
                        </a:rPr>
                        <a:t>sold, £000)</a:t>
                      </a:r>
                      <a:endParaRPr lang="en-GB" dirty="0">
                        <a:latin typeface="Arial" panose="020B0604020202020204" pitchFamily="34" charset="0"/>
                        <a:cs typeface="Arial" panose="020B0604020202020204" pitchFamily="34" charset="0"/>
                      </a:endParaRPr>
                    </a:p>
                  </a:txBody>
                  <a:tcPr/>
                </a:tc>
              </a:tr>
              <a:tr h="370840">
                <a:tc>
                  <a:txBody>
                    <a:bodyPr/>
                    <a:lstStyle/>
                    <a:p>
                      <a:pPr algn="ctr"/>
                      <a:r>
                        <a:rPr lang="en-GB" sz="2400" dirty="0" smtClean="0">
                          <a:latin typeface="Arial" panose="020B0604020202020204" pitchFamily="34" charset="0"/>
                          <a:cs typeface="Arial" panose="020B0604020202020204" pitchFamily="34" charset="0"/>
                        </a:rPr>
                        <a:t>2010</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20</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100</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2000</a:t>
                      </a:r>
                      <a:endParaRPr lang="en-GB" sz="2400" dirty="0">
                        <a:latin typeface="Arial" panose="020B0604020202020204" pitchFamily="34" charset="0"/>
                        <a:cs typeface="Arial" panose="020B0604020202020204" pitchFamily="34" charset="0"/>
                      </a:endParaRPr>
                    </a:p>
                  </a:txBody>
                  <a:tcPr/>
                </a:tc>
              </a:tr>
              <a:tr h="370840">
                <a:tc>
                  <a:txBody>
                    <a:bodyPr/>
                    <a:lstStyle/>
                    <a:p>
                      <a:pPr algn="ctr"/>
                      <a:r>
                        <a:rPr lang="en-GB" sz="2400" dirty="0" smtClean="0">
                          <a:latin typeface="Arial" panose="020B0604020202020204" pitchFamily="34" charset="0"/>
                          <a:cs typeface="Arial" panose="020B0604020202020204" pitchFamily="34" charset="0"/>
                        </a:rPr>
                        <a:t>2011</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15</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110</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1650</a:t>
                      </a:r>
                      <a:endParaRPr lang="en-GB" sz="2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536914863"/>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6DD945F-B7B0-4691-A0D0-E2EAD6DA23B3}">
  <ds:schemaRefs>
    <ds:schemaRef ds:uri="http://www.w3.org/XML/1998/namespace"/>
    <ds:schemaRef ds:uri="http://purl.org/dc/terms/"/>
    <ds:schemaRef ds:uri="http://purl.org/dc/dcmitype/"/>
    <ds:schemaRef ds:uri="http://schemas.microsoft.com/office/2006/metadata/properties"/>
    <ds:schemaRef ds:uri="http://schemas.microsoft.com/office/2006/documentManagement/types"/>
    <ds:schemaRef ds:uri="http://schemas.openxmlformats.org/package/2006/metadata/core-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50128</TotalTime>
  <Words>4217</Words>
  <Application>Microsoft Office PowerPoint</Application>
  <PresentationFormat>On-screen Show (4:3)</PresentationFormat>
  <Paragraphs>306</Paragraphs>
  <Slides>30</Slides>
  <Notes>30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30</vt:i4>
      </vt:variant>
    </vt:vector>
  </HeadingPairs>
  <TitlesOfParts>
    <vt:vector size="41" baseType="lpstr">
      <vt:lpstr>Arial Unicode MS</vt:lpstr>
      <vt:lpstr>Arial</vt:lpstr>
      <vt:lpstr>Calibri</vt:lpstr>
      <vt:lpstr>Courier New</vt:lpstr>
      <vt:lpstr>Lucida Sans Unicode</vt:lpstr>
      <vt:lpstr>Segoe UI</vt:lpstr>
      <vt:lpstr>Verdana</vt:lpstr>
      <vt:lpstr>Wingdings</vt:lpstr>
      <vt:lpstr>Wingdings 2</vt:lpstr>
      <vt:lpstr>Wingdings 3</vt:lpstr>
      <vt:lpstr>Enderoth</vt:lpstr>
      <vt:lpstr>PowerPoint Presentation</vt:lpstr>
      <vt:lpstr>1 – New Business Ideas - Expectations</vt:lpstr>
      <vt:lpstr>1 – New Business Ideas - Weighing</vt:lpstr>
      <vt:lpstr>1 – Answering Exam-Style Questions</vt:lpstr>
      <vt:lpstr>1 – Answering Exam-Style Questions</vt:lpstr>
      <vt:lpstr>1 – Answering Exam-Style Questions</vt:lpstr>
      <vt:lpstr>1 – Answering Exam-Style Questions</vt:lpstr>
      <vt:lpstr>8.1 – Market Size</vt:lpstr>
      <vt:lpstr>8.1 – Market Size</vt:lpstr>
      <vt:lpstr>8.1 – Market Share</vt:lpstr>
      <vt:lpstr>8.1 – Market Growth</vt:lpstr>
      <vt:lpstr>8.1 – Market Growth</vt:lpstr>
      <vt:lpstr>8.1 – Market Growth</vt:lpstr>
      <vt:lpstr>8.2 – Market Segmentation</vt:lpstr>
      <vt:lpstr>8.2 – Market Segmentation</vt:lpstr>
      <vt:lpstr>8.3 – Market Segmentation – Consumer Groups</vt:lpstr>
      <vt:lpstr>8.3 – Market Segmentation – Consumer Groups</vt:lpstr>
      <vt:lpstr>8.4 – Market Segmentation – Niche Markets</vt:lpstr>
      <vt:lpstr>8.4 – Market Segmentation – Niche Markets</vt:lpstr>
      <vt:lpstr>8.3 – Market Segmentation – Niche Markets</vt:lpstr>
      <vt:lpstr>8.3 – Market Segmentation – B&amp;Q in China</vt:lpstr>
      <vt:lpstr>8.4 – Market Segmentation – B&amp;Q in China</vt:lpstr>
      <vt:lpstr>8.4 – Market Segmentation – B&amp;Q in China</vt:lpstr>
      <vt:lpstr>8.4 – Market Segmentation – B&amp;Q in China</vt:lpstr>
      <vt:lpstr>8.4 – Market Segmentation – B&amp;Q in China</vt:lpstr>
      <vt:lpstr>8.4 – Market Segmentation – B&amp;Q in China</vt:lpstr>
      <vt:lpstr>8 – Exam Questions – 2016 - January</vt:lpstr>
      <vt:lpstr>8 – Exam Questions – 2016 - January</vt:lpstr>
      <vt:lpstr>8 – Exam Questions – 2015 - May</vt:lpstr>
      <vt:lpstr>8 – Exam Questions – 2015 - May</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08 – Is There a Market for the Business Idea?</dc:title>
  <dc:subject>eBusiness</dc:subject>
  <dc:creator>Enderoth</dc:creator>
  <cp:lastModifiedBy>Stephen Rafferty</cp:lastModifiedBy>
  <cp:revision>1786</cp:revision>
  <cp:lastPrinted>2014-01-22T18:25:48Z</cp:lastPrinted>
  <dcterms:created xsi:type="dcterms:W3CDTF">2008-03-12T11:01:44Z</dcterms:created>
  <dcterms:modified xsi:type="dcterms:W3CDTF">2018-08-02T17:14:37Z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